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0" r:id="rId1"/>
  </p:sld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6" r:id="rId41"/>
    <p:sldId id="295" r:id="rId42"/>
    <p:sldId id="297" r:id="rId43"/>
    <p:sldId id="298" r:id="rId44"/>
    <p:sldId id="300" r:id="rId45"/>
    <p:sldId id="301"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B1E8496-C08F-40D3-A871-1A4F618B9EE6}">
          <p14:sldIdLst>
            <p14:sldId id="256"/>
          </p14:sldIdLst>
        </p14:section>
        <p14:section name="Linked lists introduction" id="{378FAA44-8D86-4BDD-B8BD-9A3168A34AEF}">
          <p14:sldIdLst>
            <p14:sldId id="258"/>
            <p14:sldId id="257"/>
            <p14:sldId id="259"/>
            <p14:sldId id="260"/>
            <p14:sldId id="261"/>
            <p14:sldId id="262"/>
          </p14:sldIdLst>
        </p14:section>
        <p14:section name="Single Linked Lists" id="{880A9D86-2A95-4F2B-A546-7CCA05DB3A53}">
          <p14:sldIdLst>
            <p14:sldId id="263"/>
            <p14:sldId id="264"/>
            <p14:sldId id="265"/>
          </p14:sldIdLst>
        </p14:section>
        <p14:section name="Operations on single Linked lists" id="{1700998D-590C-4550-91B1-625B0E7D93B3}">
          <p14:sldIdLst>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6"/>
            <p14:sldId id="295"/>
            <p14:sldId id="297"/>
            <p14:sldId id="298"/>
            <p14:sldId id="300"/>
            <p14:sldId id="30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66" d="100"/>
          <a:sy n="66" d="100"/>
        </p:scale>
        <p:origin x="900" y="1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53BEF823-48A5-43FC-BE03-E79964288B41}" type="datetimeFigureOut">
              <a:rPr lang="en-US" smtClean="0"/>
              <a:t>8/6/2023</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01850592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lgn="r"/>
            <a:fld id="{53BEF823-48A5-43FC-BE03-E79964288B41}" type="datetimeFigureOut">
              <a:rPr lang="en-US" smtClean="0"/>
              <a:pPr algn="r"/>
              <a:t>8/6/2023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202001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lgn="r"/>
            <a:fld id="{53BEF823-48A5-43FC-BE03-E79964288B41}" type="datetimeFigureOut">
              <a:rPr lang="en-US" smtClean="0"/>
              <a:pPr algn="r"/>
              <a:t>8/6/2023</a:t>
            </a:fld>
            <a:endParaRPr lang="en-US" dirty="0"/>
          </a:p>
        </p:txBody>
      </p:sp>
      <p:sp>
        <p:nvSpPr>
          <p:cNvPr id="5" name="Footer Placeholder 4"/>
          <p:cNvSpPr>
            <a:spLocks noGrp="1"/>
          </p:cNvSpPr>
          <p:nvPr>
            <p:ph type="ftr" sz="quarter" idx="11"/>
          </p:nvPr>
        </p:nvSpPr>
        <p:spPr/>
        <p:txBody>
          <a:bodyPr/>
          <a:lstStyle/>
          <a:p>
            <a:pPr algn="l"/>
            <a:endParaRPr lang="en-US" dirty="0"/>
          </a:p>
        </p:txBody>
      </p:sp>
      <p:sp>
        <p:nvSpPr>
          <p:cNvPr id="6" name="Slide Number Placeholder 5"/>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4186482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lgn="r"/>
            <a:fld id="{53BEF823-48A5-43FC-BE03-E79964288B41}" type="datetimeFigureOut">
              <a:rPr lang="en-US" smtClean="0"/>
              <a:pPr algn="r"/>
              <a:t>8/6/2023</a:t>
            </a:fld>
            <a:endParaRPr lang="en-US" dirty="0"/>
          </a:p>
        </p:txBody>
      </p:sp>
      <p:sp>
        <p:nvSpPr>
          <p:cNvPr id="5" name="Footer Placeholder 4"/>
          <p:cNvSpPr>
            <a:spLocks noGrp="1"/>
          </p:cNvSpPr>
          <p:nvPr>
            <p:ph type="ftr" sz="quarter" idx="11"/>
          </p:nvPr>
        </p:nvSpPr>
        <p:spPr/>
        <p:txBody>
          <a:bodyPr/>
          <a:lstStyle/>
          <a:p>
            <a:pPr algn="l"/>
            <a:endParaRPr lang="en-US" dirty="0"/>
          </a:p>
        </p:txBody>
      </p:sp>
      <p:sp>
        <p:nvSpPr>
          <p:cNvPr id="6" name="Slide Number Placeholder 5"/>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41109283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lgn="r"/>
            <a:fld id="{53BEF823-48A5-43FC-BE03-E79964288B41}" type="datetimeFigureOut">
              <a:rPr lang="en-US" smtClean="0"/>
              <a:pPr algn="r"/>
              <a:t>8/6/2023</a:t>
            </a:fld>
            <a:endParaRPr lang="en-US" dirty="0"/>
          </a:p>
        </p:txBody>
      </p:sp>
      <p:sp>
        <p:nvSpPr>
          <p:cNvPr id="5" name="Footer Placeholder 4"/>
          <p:cNvSpPr>
            <a:spLocks noGrp="1"/>
          </p:cNvSpPr>
          <p:nvPr>
            <p:ph type="ftr" sz="quarter" idx="11"/>
          </p:nvPr>
        </p:nvSpPr>
        <p:spPr/>
        <p:txBody>
          <a:bodyPr/>
          <a:lstStyle/>
          <a:p>
            <a:pPr algn="l"/>
            <a:endParaRPr lang="en-US" dirty="0"/>
          </a:p>
        </p:txBody>
      </p:sp>
      <p:sp>
        <p:nvSpPr>
          <p:cNvPr id="6" name="Slide Number Placeholder 5"/>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9636798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lgn="r"/>
            <a:fld id="{53BEF823-48A5-43FC-BE03-E79964288B41}" type="datetimeFigureOut">
              <a:rPr lang="en-US" smtClean="0"/>
              <a:pPr algn="r"/>
              <a:t>8/6/2023</a:t>
            </a:fld>
            <a:endParaRPr lang="en-US" dirty="0"/>
          </a:p>
        </p:txBody>
      </p:sp>
      <p:sp>
        <p:nvSpPr>
          <p:cNvPr id="5" name="Footer Placeholder 4"/>
          <p:cNvSpPr>
            <a:spLocks noGrp="1"/>
          </p:cNvSpPr>
          <p:nvPr>
            <p:ph type="ftr" sz="quarter" idx="11"/>
          </p:nvPr>
        </p:nvSpPr>
        <p:spPr/>
        <p:txBody>
          <a:bodyPr/>
          <a:lstStyle/>
          <a:p>
            <a:pPr algn="l"/>
            <a:endParaRPr lang="en-US" dirty="0"/>
          </a:p>
        </p:txBody>
      </p:sp>
      <p:sp>
        <p:nvSpPr>
          <p:cNvPr id="6" name="Slide Number Placeholder 5"/>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3103796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lgn="r"/>
            <a:fld id="{53BEF823-48A5-43FC-BE03-E79964288B41}" type="datetimeFigureOut">
              <a:rPr lang="en-US" smtClean="0"/>
              <a:pPr algn="r"/>
              <a:t>8/6/2023</a:t>
            </a:fld>
            <a:endParaRPr lang="en-US" dirty="0"/>
          </a:p>
        </p:txBody>
      </p:sp>
      <p:sp>
        <p:nvSpPr>
          <p:cNvPr id="5" name="Footer Placeholder 4"/>
          <p:cNvSpPr>
            <a:spLocks noGrp="1"/>
          </p:cNvSpPr>
          <p:nvPr>
            <p:ph type="ftr" sz="quarter" idx="11"/>
          </p:nvPr>
        </p:nvSpPr>
        <p:spPr/>
        <p:txBody>
          <a:bodyPr/>
          <a:lstStyle/>
          <a:p>
            <a:pPr algn="l"/>
            <a:endParaRPr lang="en-US" dirty="0"/>
          </a:p>
        </p:txBody>
      </p:sp>
      <p:sp>
        <p:nvSpPr>
          <p:cNvPr id="6" name="Slide Number Placeholder 5"/>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3208277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r"/>
            <a:fld id="{53BEF823-48A5-43FC-BE03-E79964288B41}" type="datetimeFigureOut">
              <a:rPr lang="en-US" smtClean="0"/>
              <a:pPr algn="r"/>
              <a:t>8/6/2023</a:t>
            </a:fld>
            <a:endParaRPr lang="en-US" dirty="0"/>
          </a:p>
        </p:txBody>
      </p:sp>
      <p:sp>
        <p:nvSpPr>
          <p:cNvPr id="5" name="Footer Placeholder 4"/>
          <p:cNvSpPr>
            <a:spLocks noGrp="1"/>
          </p:cNvSpPr>
          <p:nvPr>
            <p:ph type="ftr" sz="quarter" idx="11"/>
          </p:nvPr>
        </p:nvSpPr>
        <p:spPr/>
        <p:txBody>
          <a:bodyPr/>
          <a:lstStyle/>
          <a:p>
            <a:pPr algn="l"/>
            <a:endParaRPr lang="en-US" dirty="0"/>
          </a:p>
        </p:txBody>
      </p:sp>
      <p:sp>
        <p:nvSpPr>
          <p:cNvPr id="6" name="Slide Number Placeholder 5"/>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4224036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r"/>
            <a:fld id="{53BEF823-48A5-43FC-BE03-E79964288B41}" type="datetimeFigureOut">
              <a:rPr lang="en-US" smtClean="0"/>
              <a:pPr algn="r"/>
              <a:t>8/6/2023</a:t>
            </a:fld>
            <a:endParaRPr lang="en-US" dirty="0"/>
          </a:p>
        </p:txBody>
      </p:sp>
      <p:sp>
        <p:nvSpPr>
          <p:cNvPr id="5" name="Footer Placeholder 4"/>
          <p:cNvSpPr>
            <a:spLocks noGrp="1"/>
          </p:cNvSpPr>
          <p:nvPr>
            <p:ph type="ftr" sz="quarter" idx="11"/>
          </p:nvPr>
        </p:nvSpPr>
        <p:spPr/>
        <p:txBody>
          <a:bodyPr/>
          <a:lstStyle/>
          <a:p>
            <a:pPr algn="l"/>
            <a:endParaRPr lang="en-US" dirty="0"/>
          </a:p>
        </p:txBody>
      </p:sp>
      <p:sp>
        <p:nvSpPr>
          <p:cNvPr id="6" name="Slide Number Placeholder 5"/>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755091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r"/>
            <a:fld id="{53BEF823-48A5-43FC-BE03-E79964288B41}" type="datetimeFigureOut">
              <a:rPr lang="en-US" smtClean="0"/>
              <a:pPr algn="r"/>
              <a:t>8/6/2023</a:t>
            </a:fld>
            <a:endParaRPr lang="en-US" dirty="0"/>
          </a:p>
        </p:txBody>
      </p:sp>
      <p:sp>
        <p:nvSpPr>
          <p:cNvPr id="5" name="Footer Placeholder 4"/>
          <p:cNvSpPr>
            <a:spLocks noGrp="1"/>
          </p:cNvSpPr>
          <p:nvPr>
            <p:ph type="ftr" sz="quarter" idx="11"/>
          </p:nvPr>
        </p:nvSpPr>
        <p:spPr/>
        <p:txBody>
          <a:bodyPr/>
          <a:lstStyle/>
          <a:p>
            <a:pPr algn="l"/>
            <a:endParaRPr lang="en-US" dirty="0"/>
          </a:p>
        </p:txBody>
      </p:sp>
      <p:sp>
        <p:nvSpPr>
          <p:cNvPr id="6" name="Slide Number Placeholder 5"/>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459981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lgn="r"/>
            <a:fld id="{53BEF823-48A5-43FC-BE03-E79964288B41}" type="datetimeFigureOut">
              <a:rPr lang="en-US" smtClean="0"/>
              <a:pPr algn="r"/>
              <a:t>8/6/2023</a:t>
            </a:fld>
            <a:endParaRPr lang="en-US" dirty="0"/>
          </a:p>
        </p:txBody>
      </p:sp>
      <p:sp>
        <p:nvSpPr>
          <p:cNvPr id="5" name="Footer Placeholder 4"/>
          <p:cNvSpPr>
            <a:spLocks noGrp="1"/>
          </p:cNvSpPr>
          <p:nvPr>
            <p:ph type="ftr" sz="quarter" idx="11"/>
          </p:nvPr>
        </p:nvSpPr>
        <p:spPr/>
        <p:txBody>
          <a:bodyPr/>
          <a:lstStyle/>
          <a:p>
            <a:pPr algn="l"/>
            <a:endParaRPr lang="en-US" dirty="0"/>
          </a:p>
        </p:txBody>
      </p:sp>
      <p:sp>
        <p:nvSpPr>
          <p:cNvPr id="6" name="Slide Number Placeholder 5"/>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4036150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lgn="r"/>
            <a:fld id="{53BEF823-48A5-43FC-BE03-E79964288B41}" type="datetimeFigureOut">
              <a:rPr lang="en-US" smtClean="0"/>
              <a:pPr algn="r"/>
              <a:t>8/6/2023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52838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lgn="r"/>
            <a:fld id="{53BEF823-48A5-43FC-BE03-E79964288B41}" type="datetimeFigureOut">
              <a:rPr lang="en-US" smtClean="0"/>
              <a:pPr algn="r"/>
              <a:t>8/6/2023</a:t>
            </a:fld>
            <a:endParaRPr lang="en-US" dirty="0"/>
          </a:p>
        </p:txBody>
      </p:sp>
      <p:sp>
        <p:nvSpPr>
          <p:cNvPr id="8" name="Footer Placeholder 7"/>
          <p:cNvSpPr>
            <a:spLocks noGrp="1"/>
          </p:cNvSpPr>
          <p:nvPr>
            <p:ph type="ftr" sz="quarter" idx="11"/>
          </p:nvPr>
        </p:nvSpPr>
        <p:spPr/>
        <p:txBody>
          <a:bodyPr/>
          <a:lstStyle/>
          <a:p>
            <a:pPr algn="l"/>
            <a:endParaRPr lang="en-US" dirty="0"/>
          </a:p>
        </p:txBody>
      </p:sp>
      <p:sp>
        <p:nvSpPr>
          <p:cNvPr id="9" name="Slide Number Placeholder 8"/>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152719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lgn="r"/>
            <a:fld id="{53BEF823-48A5-43FC-BE03-E79964288B41}" type="datetimeFigureOut">
              <a:rPr lang="en-US" smtClean="0"/>
              <a:pPr algn="r"/>
              <a:t>8/6/2023</a:t>
            </a:fld>
            <a:endParaRPr lang="en-US" dirty="0"/>
          </a:p>
        </p:txBody>
      </p:sp>
      <p:sp>
        <p:nvSpPr>
          <p:cNvPr id="4" name="Footer Placeholder 3"/>
          <p:cNvSpPr>
            <a:spLocks noGrp="1"/>
          </p:cNvSpPr>
          <p:nvPr>
            <p:ph type="ftr" sz="quarter" idx="11"/>
          </p:nvPr>
        </p:nvSpPr>
        <p:spPr/>
        <p:txBody>
          <a:bodyPr/>
          <a:lstStyle/>
          <a:p>
            <a:pPr algn="l"/>
            <a:endParaRPr lang="en-US" dirty="0"/>
          </a:p>
        </p:txBody>
      </p:sp>
      <p:sp>
        <p:nvSpPr>
          <p:cNvPr id="5" name="Slide Number Placeholder 4"/>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267014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pPr algn="r"/>
            <a:fld id="{53BEF823-48A5-43FC-BE03-E79964288B41}" type="datetimeFigureOut">
              <a:rPr lang="en-US" smtClean="0"/>
              <a:pPr algn="r"/>
              <a:t>8/6/2023</a:t>
            </a:fld>
            <a:endParaRPr lang="en-US" dirty="0"/>
          </a:p>
        </p:txBody>
      </p:sp>
      <p:sp>
        <p:nvSpPr>
          <p:cNvPr id="3" name="Footer Placeholder 2"/>
          <p:cNvSpPr>
            <a:spLocks noGrp="1"/>
          </p:cNvSpPr>
          <p:nvPr>
            <p:ph type="ftr" sz="quarter" idx="11"/>
          </p:nvPr>
        </p:nvSpPr>
        <p:spPr/>
        <p:txBody>
          <a:bodyPr/>
          <a:lstStyle/>
          <a:p>
            <a:pPr algn="l"/>
            <a:endParaRPr lang="en-US" dirty="0"/>
          </a:p>
        </p:txBody>
      </p:sp>
      <p:sp>
        <p:nvSpPr>
          <p:cNvPr id="4" name="Slide Number Placeholder 3"/>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658107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lgn="r"/>
            <a:fld id="{53BEF823-48A5-43FC-BE03-E79964288B41}" type="datetimeFigureOut">
              <a:rPr lang="en-US" smtClean="0"/>
              <a:pPr algn="r"/>
              <a:t>8/6/2023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877611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lgn="r"/>
            <a:fld id="{53BEF823-48A5-43FC-BE03-E79964288B41}" type="datetimeFigureOut">
              <a:rPr lang="en-US" smtClean="0"/>
              <a:pPr algn="r"/>
              <a:t>8/6/2023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446848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algn="r"/>
            <a:fld id="{53BEF823-48A5-43FC-BE03-E79964288B41}" type="datetimeFigureOut">
              <a:rPr lang="en-US" smtClean="0"/>
              <a:pPr algn="r"/>
              <a:t>8/6/2023</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pPr algn="l"/>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602631421"/>
      </p:ext>
    </p:extLst>
  </p:cSld>
  <p:clrMap bg1="dk1" tx1="lt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Example%201%20Insert%20at%20the%20beginning%20single.txt" TargetMode="External"/><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Example%202%20insert%20at%20the%20end%20single.txt" TargetMode="External"/><Relationship Id="rId4" Type="http://schemas.openxmlformats.org/officeDocument/2006/relationships/image" Target="../media/image13.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Example%203%20insert%20at%20a%20specified%20node%20single.txt" TargetMode="External"/><Relationship Id="rId4" Type="http://schemas.openxmlformats.org/officeDocument/2006/relationships/image" Target="../media/image13.jpe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Example%204%20deletion%20from%20the%20beginning%20single.txt" TargetMode="External"/><Relationship Id="rId4" Type="http://schemas.openxmlformats.org/officeDocument/2006/relationships/image" Target="../media/image13.jpeg"/></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Example%205%20deletion%20from%20the%20end%20single.txt" TargetMode="External"/><Relationship Id="rId4" Type="http://schemas.openxmlformats.org/officeDocument/2006/relationships/image" Target="../media/image13.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Example%206%20deletion%20after%20specified%20node%20single.txt" TargetMode="External"/><Relationship Id="rId4" Type="http://schemas.openxmlformats.org/officeDocument/2006/relationships/image" Target="../media/image13.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Example%207%20Traversing%20single.txt" TargetMode="External"/><Relationship Id="rId4" Type="http://schemas.openxmlformats.org/officeDocument/2006/relationships/image" Target="../media/image13.jpeg"/></Relationships>
</file>

<file path=ppt/slides/_rels/slide4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Example%208%20Searching%20Single.txt" TargetMode="External"/><Relationship Id="rId4" Type="http://schemas.openxmlformats.org/officeDocument/2006/relationships/image" Target="../media/image13.jpeg"/></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image" Target="../media/image6.sv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pic>
        <p:nvPicPr>
          <p:cNvPr id="4" name="Video 3" descr="Large Computer Servers">
            <a:extLst>
              <a:ext uri="{FF2B5EF4-FFF2-40B4-BE49-F238E27FC236}">
                <a16:creationId xmlns:a16="http://schemas.microsoft.com/office/drawing/2014/main" id="{413BE343-C7C1-849B-F36E-D5B8B167014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1" y="10"/>
            <a:ext cx="12191999" cy="6857990"/>
          </a:xfrm>
          <a:prstGeom prst="rect">
            <a:avLst/>
          </a:prstGeom>
        </p:spPr>
      </p:pic>
      <p:sp>
        <p:nvSpPr>
          <p:cNvPr id="2" name="Title 1">
            <a:extLst>
              <a:ext uri="{FF2B5EF4-FFF2-40B4-BE49-F238E27FC236}">
                <a16:creationId xmlns:a16="http://schemas.microsoft.com/office/drawing/2014/main" id="{706F779D-8E84-8811-B345-3604E4772A0E}"/>
              </a:ext>
            </a:extLst>
          </p:cNvPr>
          <p:cNvSpPr>
            <a:spLocks noGrp="1"/>
          </p:cNvSpPr>
          <p:nvPr>
            <p:ph type="ctrTitle"/>
          </p:nvPr>
        </p:nvSpPr>
        <p:spPr>
          <a:xfrm>
            <a:off x="5312230" y="908009"/>
            <a:ext cx="6529832" cy="2769750"/>
          </a:xfrm>
        </p:spPr>
        <p:txBody>
          <a:bodyPr anchor="b">
            <a:normAutofit/>
          </a:bodyPr>
          <a:lstStyle/>
          <a:p>
            <a:r>
              <a:rPr lang="en-US" sz="5400" b="1" dirty="0">
                <a:solidFill>
                  <a:schemeClr val="tx1"/>
                </a:solidFill>
                <a:effectLst>
                  <a:outerShdw blurRad="38100" dist="38100" dir="2700000" algn="tl">
                    <a:srgbClr val="000000">
                      <a:alpha val="43137"/>
                    </a:srgbClr>
                  </a:outerShdw>
                </a:effectLst>
                <a:latin typeface="Bahnschrift" panose="020B0502040204020203" pitchFamily="34" charset="0"/>
              </a:rPr>
              <a:t>DATA STRUCTURE</a:t>
            </a:r>
          </a:p>
        </p:txBody>
      </p:sp>
      <p:sp>
        <p:nvSpPr>
          <p:cNvPr id="3" name="Subtitle 2">
            <a:extLst>
              <a:ext uri="{FF2B5EF4-FFF2-40B4-BE49-F238E27FC236}">
                <a16:creationId xmlns:a16="http://schemas.microsoft.com/office/drawing/2014/main" id="{400C4A12-A4BD-7D3E-A852-515EE0E6945F}"/>
              </a:ext>
            </a:extLst>
          </p:cNvPr>
          <p:cNvSpPr>
            <a:spLocks noGrp="1"/>
          </p:cNvSpPr>
          <p:nvPr>
            <p:ph type="subTitle" idx="1"/>
          </p:nvPr>
        </p:nvSpPr>
        <p:spPr>
          <a:xfrm>
            <a:off x="6473371" y="4004369"/>
            <a:ext cx="5368691" cy="842340"/>
          </a:xfrm>
        </p:spPr>
        <p:txBody>
          <a:bodyPr>
            <a:normAutofit/>
          </a:bodyPr>
          <a:lstStyle/>
          <a:p>
            <a:r>
              <a:rPr lang="en-US" b="1" dirty="0" err="1">
                <a:solidFill>
                  <a:schemeClr val="tx1"/>
                </a:solidFill>
                <a:effectLst>
                  <a:outerShdw blurRad="38100" dist="38100" dir="2700000" algn="tl">
                    <a:srgbClr val="000000">
                      <a:alpha val="43137"/>
                    </a:srgbClr>
                  </a:outerShdw>
                </a:effectLst>
                <a:latin typeface="Bahnschrift" panose="020B0502040204020203" pitchFamily="34" charset="0"/>
              </a:rPr>
              <a:t>Sem;colon</a:t>
            </a:r>
            <a:r>
              <a:rPr lang="en-US" b="1" dirty="0">
                <a:solidFill>
                  <a:schemeClr val="tx1"/>
                </a:solidFill>
                <a:effectLst>
                  <a:outerShdw blurRad="38100" dist="38100" dir="2700000" algn="tl">
                    <a:srgbClr val="000000">
                      <a:alpha val="43137"/>
                    </a:srgbClr>
                  </a:outerShdw>
                </a:effectLst>
                <a:latin typeface="Bahnschrift" panose="020B0502040204020203" pitchFamily="34" charset="0"/>
              </a:rPr>
              <a:t> c/embedded c workshop 2023</a:t>
            </a:r>
          </a:p>
        </p:txBody>
      </p:sp>
    </p:spTree>
    <p:extLst>
      <p:ext uri="{BB962C8B-B14F-4D97-AF65-F5344CB8AC3E}">
        <p14:creationId xmlns:p14="http://schemas.microsoft.com/office/powerpoint/2010/main" val="481267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4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031576-FE00-66B0-A497-2537090635CC}"/>
              </a:ext>
            </a:extLst>
          </p:cNvPr>
          <p:cNvSpPr>
            <a:spLocks noGrp="1"/>
          </p:cNvSpPr>
          <p:nvPr>
            <p:ph idx="1"/>
          </p:nvPr>
        </p:nvSpPr>
        <p:spPr>
          <a:xfrm>
            <a:off x="1074057" y="769257"/>
            <a:ext cx="10072914" cy="5820229"/>
          </a:xfrm>
        </p:spPr>
        <p:txBody>
          <a:bodyPr>
            <a:normAutofit lnSpcReduction="10000"/>
          </a:bodyPr>
          <a:lstStyle/>
          <a:p>
            <a:pPr marL="0" indent="0">
              <a:buNone/>
            </a:pPr>
            <a:r>
              <a:rPr lang="en-US" sz="2400" dirty="0">
                <a:latin typeface="Bahnschrift" panose="020B0502040204020203" pitchFamily="34" charset="0"/>
              </a:rPr>
              <a:t>Consider an example where the marks obtained by the student in three subjects are stored in a linked list as shown in the figure:</a:t>
            </a:r>
          </a:p>
          <a:p>
            <a:pPr marL="0" indent="0">
              <a:buNone/>
            </a:pPr>
            <a:endParaRPr lang="en-US" sz="2400" dirty="0">
              <a:latin typeface="Bahnschrift" panose="020B0502040204020203" pitchFamily="34" charset="0"/>
            </a:endParaRPr>
          </a:p>
          <a:p>
            <a:endParaRPr lang="en-US" sz="2400" dirty="0">
              <a:latin typeface="Bahnschrift" panose="020B0502040204020203" pitchFamily="34" charset="0"/>
            </a:endParaRPr>
          </a:p>
          <a:p>
            <a:endParaRPr lang="en-US" sz="2400" dirty="0">
              <a:latin typeface="Bahnschrift" panose="020B0502040204020203" pitchFamily="34" charset="0"/>
            </a:endParaRPr>
          </a:p>
          <a:p>
            <a:pPr marL="0" indent="0">
              <a:buNone/>
            </a:pPr>
            <a:endParaRPr lang="en-US" sz="2400" dirty="0">
              <a:latin typeface="Bahnschrift" panose="020B0502040204020203" pitchFamily="34" charset="0"/>
            </a:endParaRPr>
          </a:p>
          <a:p>
            <a:pPr marL="0" indent="0">
              <a:buNone/>
            </a:pPr>
            <a:endParaRPr lang="en-US" sz="2400" dirty="0">
              <a:latin typeface="Bahnschrift" panose="020B0502040204020203" pitchFamily="34" charset="0"/>
            </a:endParaRPr>
          </a:p>
          <a:p>
            <a:pPr marL="0" indent="0">
              <a:buNone/>
            </a:pPr>
            <a:endParaRPr lang="en-US" sz="2400" dirty="0">
              <a:latin typeface="Bahnschrift" panose="020B0502040204020203" pitchFamily="34" charset="0"/>
            </a:endParaRPr>
          </a:p>
          <a:p>
            <a:pPr>
              <a:buFont typeface="Wingdings" panose="05000000000000000000" pitchFamily="2" charset="2"/>
              <a:buChar char="Ø"/>
            </a:pPr>
            <a:r>
              <a:rPr lang="en-US" sz="2400" dirty="0">
                <a:latin typeface="Bahnschrift" panose="020B0502040204020203" pitchFamily="34" charset="0"/>
              </a:rPr>
              <a:t>The arrow represents the links. The data part of every node contains the marks obtained by the student in the different subject. </a:t>
            </a:r>
          </a:p>
          <a:p>
            <a:pPr>
              <a:buFont typeface="Wingdings" panose="05000000000000000000" pitchFamily="2" charset="2"/>
              <a:buChar char="Ø"/>
            </a:pPr>
            <a:r>
              <a:rPr lang="en-US" sz="2400" dirty="0">
                <a:latin typeface="Bahnschrift" panose="020B0502040204020203" pitchFamily="34" charset="0"/>
              </a:rPr>
              <a:t>The last node in the list is identified by the null pointer which is present in the address part of the last node. </a:t>
            </a:r>
          </a:p>
          <a:p>
            <a:pPr>
              <a:buFont typeface="Wingdings" panose="05000000000000000000" pitchFamily="2" charset="2"/>
              <a:buChar char="Ø"/>
            </a:pPr>
            <a:r>
              <a:rPr lang="en-US" sz="2400" dirty="0">
                <a:latin typeface="Bahnschrift" panose="020B0502040204020203" pitchFamily="34" charset="0"/>
              </a:rPr>
              <a:t>We can have as many elements we require, in the data part of the list.</a:t>
            </a:r>
          </a:p>
          <a:p>
            <a:endParaRPr lang="en-US" sz="2400" dirty="0">
              <a:latin typeface="Bahnschrift" panose="020B0502040204020203" pitchFamily="34" charset="0"/>
            </a:endParaRPr>
          </a:p>
        </p:txBody>
      </p:sp>
      <p:pic>
        <p:nvPicPr>
          <p:cNvPr id="4" name="Picture 3">
            <a:extLst>
              <a:ext uri="{FF2B5EF4-FFF2-40B4-BE49-F238E27FC236}">
                <a16:creationId xmlns:a16="http://schemas.microsoft.com/office/drawing/2014/main" id="{9C2C83FE-BBE0-4581-90A2-08EEF6CFD869}"/>
              </a:ext>
            </a:extLst>
          </p:cNvPr>
          <p:cNvPicPr>
            <a:picLocks noChangeAspect="1"/>
          </p:cNvPicPr>
          <p:nvPr/>
        </p:nvPicPr>
        <p:blipFill>
          <a:blip r:embed="rId2"/>
          <a:stretch>
            <a:fillRect/>
          </a:stretch>
        </p:blipFill>
        <p:spPr>
          <a:xfrm>
            <a:off x="2068179" y="1951263"/>
            <a:ext cx="8055642" cy="172810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044260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8BD78ED-75E1-4879-B369-BC61F7C45E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3D1E5586-8BB5-40F6-96C3-2E87DD7CE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FEC2A2-1DC7-29DF-2B34-AB1683EC401D}"/>
              </a:ext>
            </a:extLst>
          </p:cNvPr>
          <p:cNvSpPr>
            <a:spLocks noGrp="1"/>
          </p:cNvSpPr>
          <p:nvPr>
            <p:ph type="title"/>
          </p:nvPr>
        </p:nvSpPr>
        <p:spPr>
          <a:xfrm>
            <a:off x="1993805" y="1354668"/>
            <a:ext cx="8204391" cy="2346475"/>
          </a:xfrm>
        </p:spPr>
        <p:txBody>
          <a:bodyPr vert="horz" lIns="91440" tIns="45720" rIns="91440" bIns="45720" rtlCol="0" anchor="b">
            <a:normAutofit/>
          </a:bodyPr>
          <a:lstStyle/>
          <a:p>
            <a:pPr algn="ctr"/>
            <a:r>
              <a:rPr lang="en-US" sz="6000" b="1" dirty="0">
                <a:effectLst>
                  <a:outerShdw blurRad="38100" dist="38100" dir="2700000" algn="tl">
                    <a:srgbClr val="000000">
                      <a:alpha val="43137"/>
                    </a:srgbClr>
                  </a:outerShdw>
                </a:effectLst>
                <a:latin typeface="Bahnschrift" panose="020B0502040204020203" pitchFamily="34" charset="0"/>
              </a:rPr>
              <a:t>Operations on Single Linked List</a:t>
            </a:r>
          </a:p>
        </p:txBody>
      </p:sp>
      <p:sp>
        <p:nvSpPr>
          <p:cNvPr id="3" name="Text Placeholder 2">
            <a:extLst>
              <a:ext uri="{FF2B5EF4-FFF2-40B4-BE49-F238E27FC236}">
                <a16:creationId xmlns:a16="http://schemas.microsoft.com/office/drawing/2014/main" id="{02D0665B-C2DA-5995-5BE3-2C669C1593E0}"/>
              </a:ext>
            </a:extLst>
          </p:cNvPr>
          <p:cNvSpPr>
            <a:spLocks noGrp="1"/>
          </p:cNvSpPr>
          <p:nvPr>
            <p:ph type="body" idx="1"/>
          </p:nvPr>
        </p:nvSpPr>
        <p:spPr>
          <a:xfrm>
            <a:off x="4761195" y="4115754"/>
            <a:ext cx="2666434" cy="2169883"/>
          </a:xfrm>
        </p:spPr>
        <p:txBody>
          <a:bodyPr vert="horz" lIns="91440" tIns="45720" rIns="91440" bIns="45720" rtlCol="0" anchor="t">
            <a:normAutofit/>
          </a:bodyPr>
          <a:lstStyle/>
          <a:p>
            <a:pPr marL="514350" indent="-514350">
              <a:buFont typeface="+mj-lt"/>
              <a:buAutoNum type="romanUcPeriod"/>
            </a:pPr>
            <a:r>
              <a:rPr lang="en-US" i="1" dirty="0">
                <a:effectLst>
                  <a:outerShdw blurRad="38100" dist="38100" dir="2700000" algn="tl">
                    <a:srgbClr val="000000">
                      <a:alpha val="43137"/>
                    </a:srgbClr>
                  </a:outerShdw>
                </a:effectLst>
              </a:rPr>
              <a:t>Node creation</a:t>
            </a:r>
          </a:p>
          <a:p>
            <a:pPr marL="514350" indent="-514350">
              <a:buFont typeface="+mj-lt"/>
              <a:buAutoNum type="romanUcPeriod"/>
            </a:pPr>
            <a:r>
              <a:rPr lang="en-US" i="1" dirty="0">
                <a:effectLst>
                  <a:outerShdw blurRad="38100" dist="38100" dir="2700000" algn="tl">
                    <a:srgbClr val="000000">
                      <a:alpha val="43137"/>
                    </a:srgbClr>
                  </a:outerShdw>
                </a:effectLst>
              </a:rPr>
              <a:t>Insertion</a:t>
            </a:r>
          </a:p>
          <a:p>
            <a:pPr marL="514350" indent="-514350">
              <a:buFont typeface="+mj-lt"/>
              <a:buAutoNum type="romanUcPeriod"/>
            </a:pPr>
            <a:r>
              <a:rPr lang="en-US" i="1" dirty="0">
                <a:effectLst>
                  <a:outerShdw blurRad="38100" dist="38100" dir="2700000" algn="tl">
                    <a:srgbClr val="000000">
                      <a:alpha val="43137"/>
                    </a:srgbClr>
                  </a:outerShdw>
                </a:effectLst>
              </a:rPr>
              <a:t>Deletion</a:t>
            </a:r>
          </a:p>
          <a:p>
            <a:pPr marL="514350" indent="-514350">
              <a:buFont typeface="+mj-lt"/>
              <a:buAutoNum type="romanUcPeriod"/>
            </a:pPr>
            <a:r>
              <a:rPr lang="en-US" i="1" dirty="0">
                <a:effectLst>
                  <a:outerShdw blurRad="38100" dist="38100" dir="2700000" algn="tl">
                    <a:srgbClr val="000000">
                      <a:alpha val="43137"/>
                    </a:srgbClr>
                  </a:outerShdw>
                </a:effectLst>
              </a:rPr>
              <a:t>traversing </a:t>
            </a:r>
          </a:p>
        </p:txBody>
      </p:sp>
      <p:cxnSp>
        <p:nvCxnSpPr>
          <p:cNvPr id="12" name="Straight Connector 11">
            <a:extLst>
              <a:ext uri="{FF2B5EF4-FFF2-40B4-BE49-F238E27FC236}">
                <a16:creationId xmlns:a16="http://schemas.microsoft.com/office/drawing/2014/main" id="{8A832D40-B9E2-4CE7-9E0A-B35591EA20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629" y="3810000"/>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8058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E3CAD5-2737-83F9-3401-E17AEF6E2B81}"/>
              </a:ext>
            </a:extLst>
          </p:cNvPr>
          <p:cNvSpPr>
            <a:spLocks noGrp="1"/>
          </p:cNvSpPr>
          <p:nvPr>
            <p:ph type="title"/>
          </p:nvPr>
        </p:nvSpPr>
        <p:spPr>
          <a:xfrm>
            <a:off x="685799" y="1150076"/>
            <a:ext cx="3659389" cy="4557849"/>
          </a:xfrm>
        </p:spPr>
        <p:txBody>
          <a:bodyPr>
            <a:normAutofit/>
          </a:bodyPr>
          <a:lstStyle/>
          <a:p>
            <a:pPr algn="r"/>
            <a:r>
              <a:rPr lang="en-US" b="1" dirty="0">
                <a:effectLst>
                  <a:outerShdw blurRad="38100" dist="38100" dir="2700000" algn="tl">
                    <a:srgbClr val="000000">
                      <a:alpha val="43137"/>
                    </a:srgbClr>
                  </a:outerShdw>
                </a:effectLst>
                <a:latin typeface="Bahnschrift" panose="020B0502040204020203" pitchFamily="34" charset="0"/>
              </a:rPr>
              <a:t>Node Creation</a:t>
            </a:r>
          </a:p>
        </p:txBody>
      </p:sp>
      <p:cxnSp>
        <p:nvCxnSpPr>
          <p:cNvPr id="10" name="Straight Connector 9">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72B39EC-94EF-315D-E5B3-00D7C94F6786}"/>
              </a:ext>
            </a:extLst>
          </p:cNvPr>
          <p:cNvSpPr>
            <a:spLocks noGrp="1"/>
          </p:cNvSpPr>
          <p:nvPr>
            <p:ph idx="1"/>
          </p:nvPr>
        </p:nvSpPr>
        <p:spPr>
          <a:xfrm>
            <a:off x="4988657" y="1150076"/>
            <a:ext cx="6985629" cy="4557849"/>
          </a:xfrm>
        </p:spPr>
        <p:txBody>
          <a:bodyPr>
            <a:normAutofit/>
          </a:bodyPr>
          <a:lstStyle/>
          <a:p>
            <a:pPr marL="0" indent="0">
              <a:buNone/>
            </a:pPr>
            <a:r>
              <a:rPr lang="en-US" sz="2400" b="1" dirty="0">
                <a:solidFill>
                  <a:srgbClr val="FFC000"/>
                </a:solidFill>
                <a:effectLst>
                  <a:outerShdw blurRad="38100" dist="38100" dir="2700000" algn="tl">
                    <a:srgbClr val="000000">
                      <a:alpha val="43137"/>
                    </a:srgbClr>
                  </a:outerShdw>
                </a:effectLst>
                <a:latin typeface="Bahnschrift" panose="020B0502040204020203" pitchFamily="34" charset="0"/>
              </a:rPr>
              <a:t>struct</a:t>
            </a:r>
            <a:r>
              <a:rPr lang="en-US" sz="2400" b="1" dirty="0">
                <a:effectLst>
                  <a:outerShdw blurRad="38100" dist="38100" dir="2700000" algn="tl">
                    <a:srgbClr val="000000">
                      <a:alpha val="43137"/>
                    </a:srgbClr>
                  </a:outerShdw>
                </a:effectLst>
                <a:latin typeface="Bahnschrift" panose="020B0502040204020203" pitchFamily="34" charset="0"/>
              </a:rPr>
              <a:t> node   </a:t>
            </a:r>
          </a:p>
          <a:p>
            <a:pPr marL="0" indent="0">
              <a:buNone/>
            </a:pPr>
            <a:r>
              <a:rPr lang="en-US" sz="2400" b="1" dirty="0">
                <a:effectLst>
                  <a:outerShdw blurRad="38100" dist="38100" dir="2700000" algn="tl">
                    <a:srgbClr val="000000">
                      <a:alpha val="43137"/>
                    </a:srgbClr>
                  </a:outerShdw>
                </a:effectLst>
                <a:latin typeface="Bahnschrift" panose="020B0502040204020203" pitchFamily="34" charset="0"/>
              </a:rPr>
              <a:t>{  </a:t>
            </a:r>
          </a:p>
          <a:p>
            <a:pPr marL="0" indent="0">
              <a:buNone/>
            </a:pPr>
            <a:r>
              <a:rPr lang="en-US" sz="2400" b="1" dirty="0">
                <a:effectLst>
                  <a:outerShdw blurRad="38100" dist="38100" dir="2700000" algn="tl">
                    <a:srgbClr val="000000">
                      <a:alpha val="43137"/>
                    </a:srgbClr>
                  </a:outerShdw>
                </a:effectLst>
                <a:latin typeface="Bahnschrift" panose="020B0502040204020203" pitchFamily="34" charset="0"/>
              </a:rPr>
              <a:t>    </a:t>
            </a:r>
            <a:r>
              <a:rPr lang="en-US" sz="2400" b="1" dirty="0">
                <a:solidFill>
                  <a:srgbClr val="FFC000"/>
                </a:solidFill>
                <a:effectLst>
                  <a:outerShdw blurRad="38100" dist="38100" dir="2700000" algn="tl">
                    <a:srgbClr val="000000">
                      <a:alpha val="43137"/>
                    </a:srgbClr>
                  </a:outerShdw>
                </a:effectLst>
                <a:latin typeface="Bahnschrift" panose="020B0502040204020203" pitchFamily="34" charset="0"/>
              </a:rPr>
              <a:t>int</a:t>
            </a:r>
            <a:r>
              <a:rPr lang="en-US" sz="2400" b="1" dirty="0">
                <a:effectLst>
                  <a:outerShdw blurRad="38100" dist="38100" dir="2700000" algn="tl">
                    <a:srgbClr val="000000">
                      <a:alpha val="43137"/>
                    </a:srgbClr>
                  </a:outerShdw>
                </a:effectLst>
                <a:latin typeface="Bahnschrift" panose="020B0502040204020203" pitchFamily="34" charset="0"/>
              </a:rPr>
              <a:t> data;   </a:t>
            </a:r>
          </a:p>
          <a:p>
            <a:pPr marL="0" indent="0">
              <a:buNone/>
            </a:pPr>
            <a:r>
              <a:rPr lang="en-US" sz="2400" b="1" dirty="0">
                <a:effectLst>
                  <a:outerShdw blurRad="38100" dist="38100" dir="2700000" algn="tl">
                    <a:srgbClr val="000000">
                      <a:alpha val="43137"/>
                    </a:srgbClr>
                  </a:outerShdw>
                </a:effectLst>
                <a:latin typeface="Bahnschrift" panose="020B0502040204020203" pitchFamily="34" charset="0"/>
              </a:rPr>
              <a:t>    </a:t>
            </a:r>
            <a:r>
              <a:rPr lang="en-US" sz="2400" b="1" dirty="0">
                <a:solidFill>
                  <a:srgbClr val="FFC000"/>
                </a:solidFill>
                <a:effectLst>
                  <a:outerShdw blurRad="38100" dist="38100" dir="2700000" algn="tl">
                    <a:srgbClr val="000000">
                      <a:alpha val="43137"/>
                    </a:srgbClr>
                  </a:outerShdw>
                </a:effectLst>
                <a:latin typeface="Bahnschrift" panose="020B0502040204020203" pitchFamily="34" charset="0"/>
              </a:rPr>
              <a:t>struct</a:t>
            </a:r>
            <a:r>
              <a:rPr lang="en-US" sz="2400" b="1" dirty="0">
                <a:effectLst>
                  <a:outerShdw blurRad="38100" dist="38100" dir="2700000" algn="tl">
                    <a:srgbClr val="000000">
                      <a:alpha val="43137"/>
                    </a:srgbClr>
                  </a:outerShdw>
                </a:effectLst>
                <a:latin typeface="Bahnschrift" panose="020B0502040204020203" pitchFamily="34" charset="0"/>
              </a:rPr>
              <a:t> node *next;  </a:t>
            </a:r>
          </a:p>
          <a:p>
            <a:pPr marL="0" indent="0">
              <a:buNone/>
            </a:pPr>
            <a:r>
              <a:rPr lang="en-US" sz="2400" b="1" dirty="0">
                <a:effectLst>
                  <a:outerShdw blurRad="38100" dist="38100" dir="2700000" algn="tl">
                    <a:srgbClr val="000000">
                      <a:alpha val="43137"/>
                    </a:srgbClr>
                  </a:outerShdw>
                </a:effectLst>
                <a:latin typeface="Bahnschrift" panose="020B0502040204020203" pitchFamily="34" charset="0"/>
              </a:rPr>
              <a:t>};  </a:t>
            </a:r>
          </a:p>
          <a:p>
            <a:pPr marL="0" indent="0">
              <a:buNone/>
            </a:pPr>
            <a:r>
              <a:rPr lang="en-US" sz="2400" b="1" dirty="0">
                <a:solidFill>
                  <a:srgbClr val="FFC000"/>
                </a:solidFill>
                <a:effectLst>
                  <a:outerShdw blurRad="38100" dist="38100" dir="2700000" algn="tl">
                    <a:srgbClr val="000000">
                      <a:alpha val="43137"/>
                    </a:srgbClr>
                  </a:outerShdw>
                </a:effectLst>
                <a:latin typeface="Bahnschrift" panose="020B0502040204020203" pitchFamily="34" charset="0"/>
              </a:rPr>
              <a:t>struct </a:t>
            </a:r>
            <a:r>
              <a:rPr lang="en-US" sz="2400" b="1" dirty="0">
                <a:effectLst>
                  <a:outerShdw blurRad="38100" dist="38100" dir="2700000" algn="tl">
                    <a:srgbClr val="000000">
                      <a:alpha val="43137"/>
                    </a:srgbClr>
                  </a:outerShdw>
                </a:effectLst>
                <a:latin typeface="Bahnschrift" panose="020B0502040204020203" pitchFamily="34" charset="0"/>
              </a:rPr>
              <a:t>node *head, *ptr;   </a:t>
            </a:r>
          </a:p>
          <a:p>
            <a:pPr marL="0" indent="0">
              <a:buNone/>
            </a:pPr>
            <a:r>
              <a:rPr lang="en-US" sz="2400" b="1" dirty="0">
                <a:effectLst>
                  <a:outerShdw blurRad="38100" dist="38100" dir="2700000" algn="tl">
                    <a:srgbClr val="000000">
                      <a:alpha val="43137"/>
                    </a:srgbClr>
                  </a:outerShdw>
                </a:effectLst>
                <a:latin typeface="Bahnschrift" panose="020B0502040204020203" pitchFamily="34" charset="0"/>
              </a:rPr>
              <a:t>ptr = (struct node *) </a:t>
            </a:r>
            <a:r>
              <a:rPr lang="en-US" sz="2400" b="1" dirty="0">
                <a:solidFill>
                  <a:srgbClr val="FFC000"/>
                </a:solidFill>
                <a:effectLst>
                  <a:outerShdw blurRad="38100" dist="38100" dir="2700000" algn="tl">
                    <a:srgbClr val="000000">
                      <a:alpha val="43137"/>
                    </a:srgbClr>
                  </a:outerShdw>
                </a:effectLst>
                <a:latin typeface="Bahnschrift" panose="020B0502040204020203" pitchFamily="34" charset="0"/>
              </a:rPr>
              <a:t>malloc</a:t>
            </a:r>
            <a:r>
              <a:rPr lang="en-US" sz="2400" b="1" dirty="0">
                <a:effectLst>
                  <a:outerShdw blurRad="38100" dist="38100" dir="2700000" algn="tl">
                    <a:srgbClr val="000000">
                      <a:alpha val="43137"/>
                    </a:srgbClr>
                  </a:outerShdw>
                </a:effectLst>
                <a:latin typeface="Bahnschrift" panose="020B0502040204020203" pitchFamily="34" charset="0"/>
              </a:rPr>
              <a:t>(</a:t>
            </a:r>
            <a:r>
              <a:rPr lang="en-US" sz="2400" b="1" dirty="0" err="1">
                <a:effectLst>
                  <a:outerShdw blurRad="38100" dist="38100" dir="2700000" algn="tl">
                    <a:srgbClr val="000000">
                      <a:alpha val="43137"/>
                    </a:srgbClr>
                  </a:outerShdw>
                </a:effectLst>
                <a:latin typeface="Bahnschrift" panose="020B0502040204020203" pitchFamily="34" charset="0"/>
              </a:rPr>
              <a:t>sizeof</a:t>
            </a:r>
            <a:r>
              <a:rPr lang="en-US" sz="2400" b="1" dirty="0">
                <a:effectLst>
                  <a:outerShdw blurRad="38100" dist="38100" dir="2700000" algn="tl">
                    <a:srgbClr val="000000">
                      <a:alpha val="43137"/>
                    </a:srgbClr>
                  </a:outerShdw>
                </a:effectLst>
                <a:latin typeface="Bahnschrift" panose="020B0502040204020203" pitchFamily="34" charset="0"/>
              </a:rPr>
              <a:t>(</a:t>
            </a:r>
            <a:r>
              <a:rPr lang="en-US" sz="2400" b="1" dirty="0">
                <a:solidFill>
                  <a:srgbClr val="FFC000"/>
                </a:solidFill>
                <a:effectLst>
                  <a:outerShdw blurRad="38100" dist="38100" dir="2700000" algn="tl">
                    <a:srgbClr val="000000">
                      <a:alpha val="43137"/>
                    </a:srgbClr>
                  </a:outerShdw>
                </a:effectLst>
                <a:latin typeface="Bahnschrift" panose="020B0502040204020203" pitchFamily="34" charset="0"/>
              </a:rPr>
              <a:t>struct</a:t>
            </a:r>
            <a:r>
              <a:rPr lang="en-US" sz="2400" b="1" dirty="0">
                <a:effectLst>
                  <a:outerShdw blurRad="38100" dist="38100" dir="2700000" algn="tl">
                    <a:srgbClr val="000000">
                      <a:alpha val="43137"/>
                    </a:srgbClr>
                  </a:outerShdw>
                </a:effectLst>
                <a:latin typeface="Bahnschrift" panose="020B0502040204020203" pitchFamily="34" charset="0"/>
              </a:rPr>
              <a:t> node *)); </a:t>
            </a:r>
          </a:p>
        </p:txBody>
      </p:sp>
    </p:spTree>
    <p:extLst>
      <p:ext uri="{BB962C8B-B14F-4D97-AF65-F5344CB8AC3E}">
        <p14:creationId xmlns:p14="http://schemas.microsoft.com/office/powerpoint/2010/main" val="427132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1E9E5-829E-2807-516D-CBD11CA4F93C}"/>
              </a:ext>
            </a:extLst>
          </p:cNvPr>
          <p:cNvSpPr>
            <a:spLocks noGrp="1"/>
          </p:cNvSpPr>
          <p:nvPr>
            <p:ph type="title"/>
          </p:nvPr>
        </p:nvSpPr>
        <p:spPr>
          <a:xfrm>
            <a:off x="4354172" y="275773"/>
            <a:ext cx="3483656" cy="856342"/>
          </a:xfrm>
        </p:spPr>
        <p:txBody>
          <a:bodyPr>
            <a:normAutofit/>
          </a:bodyPr>
          <a:lstStyle/>
          <a:p>
            <a:pPr algn="ctr"/>
            <a:r>
              <a:rPr lang="en-US" sz="4400" b="1" dirty="0">
                <a:effectLst>
                  <a:outerShdw blurRad="38100" dist="38100" dir="2700000" algn="tl">
                    <a:srgbClr val="000000">
                      <a:alpha val="43137"/>
                    </a:srgbClr>
                  </a:outerShdw>
                </a:effectLst>
                <a:latin typeface="Bahnschrift" panose="020B0502040204020203" pitchFamily="34" charset="0"/>
              </a:rPr>
              <a:t>Insertion</a:t>
            </a:r>
          </a:p>
        </p:txBody>
      </p:sp>
      <p:graphicFrame>
        <p:nvGraphicFramePr>
          <p:cNvPr id="4" name="Table 4">
            <a:extLst>
              <a:ext uri="{FF2B5EF4-FFF2-40B4-BE49-F238E27FC236}">
                <a16:creationId xmlns:a16="http://schemas.microsoft.com/office/drawing/2014/main" id="{C8045A01-DE58-AFE1-C419-69AC89FB919B}"/>
              </a:ext>
            </a:extLst>
          </p:cNvPr>
          <p:cNvGraphicFramePr>
            <a:graphicFrameLocks noGrp="1"/>
          </p:cNvGraphicFramePr>
          <p:nvPr>
            <p:ph idx="1"/>
            <p:extLst>
              <p:ext uri="{D42A27DB-BD31-4B8C-83A1-F6EECF244321}">
                <p14:modId xmlns:p14="http://schemas.microsoft.com/office/powerpoint/2010/main" val="3388326902"/>
              </p:ext>
            </p:extLst>
          </p:nvPr>
        </p:nvGraphicFramePr>
        <p:xfrm>
          <a:off x="780573" y="1344996"/>
          <a:ext cx="10630854" cy="5237231"/>
        </p:xfrm>
        <a:graphic>
          <a:graphicData uri="http://schemas.openxmlformats.org/drawingml/2006/table">
            <a:tbl>
              <a:tblPr firstRow="1" bandRow="1">
                <a:tableStyleId>{EB344D84-9AFB-497E-A393-DC336BA19D2E}</a:tableStyleId>
              </a:tblPr>
              <a:tblGrid>
                <a:gridCol w="3529637">
                  <a:extLst>
                    <a:ext uri="{9D8B030D-6E8A-4147-A177-3AD203B41FA5}">
                      <a16:colId xmlns:a16="http://schemas.microsoft.com/office/drawing/2014/main" val="88657946"/>
                    </a:ext>
                  </a:extLst>
                </a:gridCol>
                <a:gridCol w="7101217">
                  <a:extLst>
                    <a:ext uri="{9D8B030D-6E8A-4147-A177-3AD203B41FA5}">
                      <a16:colId xmlns:a16="http://schemas.microsoft.com/office/drawing/2014/main" val="449536532"/>
                    </a:ext>
                  </a:extLst>
                </a:gridCol>
              </a:tblGrid>
              <a:tr h="406021">
                <a:tc>
                  <a:txBody>
                    <a:bodyPr/>
                    <a:lstStyle/>
                    <a:p>
                      <a:pPr algn="l" fontAlgn="t"/>
                      <a:r>
                        <a:rPr lang="en-US" sz="2000" dirty="0">
                          <a:solidFill>
                            <a:srgbClr val="000000"/>
                          </a:solidFill>
                          <a:effectLst/>
                          <a:latin typeface="Bahnschrift" panose="020B0502040204020203" pitchFamily="34" charset="0"/>
                        </a:rPr>
                        <a:t>Operation</a:t>
                      </a:r>
                    </a:p>
                  </a:txBody>
                  <a:tcPr marL="100480" marR="100480" marT="100480" marB="100480" anchor="ctr"/>
                </a:tc>
                <a:tc>
                  <a:txBody>
                    <a:bodyPr/>
                    <a:lstStyle/>
                    <a:p>
                      <a:pPr algn="ctr" fontAlgn="t"/>
                      <a:r>
                        <a:rPr lang="en-US" sz="2000" dirty="0">
                          <a:solidFill>
                            <a:srgbClr val="000000"/>
                          </a:solidFill>
                          <a:effectLst/>
                          <a:latin typeface="Bahnschrift" panose="020B0502040204020203" pitchFamily="34" charset="0"/>
                        </a:rPr>
                        <a:t>Description</a:t>
                      </a:r>
                    </a:p>
                  </a:txBody>
                  <a:tcPr marL="100480" marR="100480" marT="100480" marB="100480" anchor="ctr"/>
                </a:tc>
                <a:extLst>
                  <a:ext uri="{0D108BD9-81ED-4DB2-BD59-A6C34878D82A}">
                    <a16:rowId xmlns:a16="http://schemas.microsoft.com/office/drawing/2014/main" val="2719058276"/>
                  </a:ext>
                </a:extLst>
              </a:tr>
              <a:tr h="1301426">
                <a:tc>
                  <a:txBody>
                    <a:bodyPr/>
                    <a:lstStyle/>
                    <a:p>
                      <a:pPr marL="457200" indent="-457200" algn="l" fontAlgn="t">
                        <a:buFont typeface="Wingdings" panose="05000000000000000000" pitchFamily="2" charset="2"/>
                        <a:buChar char="v"/>
                      </a:pPr>
                      <a:r>
                        <a:rPr lang="en-US" sz="2000" u="none" strike="noStrike" dirty="0">
                          <a:solidFill>
                            <a:schemeClr val="bg1"/>
                          </a:solidFill>
                          <a:effectLst/>
                          <a:latin typeface="Bahnschrift" panose="020B0502040204020203" pitchFamily="34" charset="0"/>
                        </a:rPr>
                        <a:t>Insertion at beginning</a:t>
                      </a:r>
                      <a:endParaRPr lang="en-US" sz="2000" dirty="0">
                        <a:solidFill>
                          <a:schemeClr val="bg1"/>
                        </a:solidFill>
                        <a:effectLst/>
                        <a:latin typeface="Bahnschrift" panose="020B0502040204020203" pitchFamily="34" charset="0"/>
                      </a:endParaRPr>
                    </a:p>
                  </a:txBody>
                  <a:tcPr marL="66987" marR="66987" marT="66987" marB="66987" anchor="ctr"/>
                </a:tc>
                <a:tc>
                  <a:txBody>
                    <a:bodyPr/>
                    <a:lstStyle/>
                    <a:p>
                      <a:pPr marL="342900" indent="-342900" algn="l" fontAlgn="t">
                        <a:buFont typeface="Wingdings" panose="05000000000000000000" pitchFamily="2" charset="2"/>
                        <a:buChar char="Ø"/>
                      </a:pPr>
                      <a:r>
                        <a:rPr lang="en-US" sz="2000" dirty="0">
                          <a:solidFill>
                            <a:srgbClr val="333333"/>
                          </a:solidFill>
                          <a:effectLst/>
                          <a:latin typeface="Bahnschrift" panose="020B0502040204020203" pitchFamily="34" charset="0"/>
                        </a:rPr>
                        <a:t>inserting any element at the front of the list. </a:t>
                      </a:r>
                    </a:p>
                    <a:p>
                      <a:pPr marL="342900" indent="-342900" algn="l" fontAlgn="t">
                        <a:buFont typeface="Wingdings" panose="05000000000000000000" pitchFamily="2" charset="2"/>
                        <a:buChar char="Ø"/>
                      </a:pPr>
                      <a:endParaRPr lang="en-US" sz="2000" dirty="0">
                        <a:solidFill>
                          <a:srgbClr val="333333"/>
                        </a:solidFill>
                        <a:effectLst/>
                        <a:latin typeface="Bahnschrift" panose="020B0502040204020203" pitchFamily="34" charset="0"/>
                      </a:endParaRPr>
                    </a:p>
                    <a:p>
                      <a:pPr marL="342900" indent="-342900" algn="l" fontAlgn="t">
                        <a:buFont typeface="Wingdings" panose="05000000000000000000" pitchFamily="2" charset="2"/>
                        <a:buChar char="Ø"/>
                      </a:pPr>
                      <a:r>
                        <a:rPr lang="en-US" sz="2000" dirty="0">
                          <a:solidFill>
                            <a:srgbClr val="333333"/>
                          </a:solidFill>
                          <a:effectLst/>
                          <a:latin typeface="Bahnschrift" panose="020B0502040204020203" pitchFamily="34" charset="0"/>
                        </a:rPr>
                        <a:t>We just need to make a few link adjustments to make the new node as the head of the list.</a:t>
                      </a:r>
                    </a:p>
                  </a:txBody>
                  <a:tcPr marL="66987" marR="66987" marT="66987" marB="66987" anchor="ctr"/>
                </a:tc>
                <a:extLst>
                  <a:ext uri="{0D108BD9-81ED-4DB2-BD59-A6C34878D82A}">
                    <a16:rowId xmlns:a16="http://schemas.microsoft.com/office/drawing/2014/main" val="371477092"/>
                  </a:ext>
                </a:extLst>
              </a:tr>
              <a:tr h="1720323">
                <a:tc>
                  <a:txBody>
                    <a:bodyPr/>
                    <a:lstStyle/>
                    <a:p>
                      <a:pPr marL="457200" indent="-457200" algn="l" fontAlgn="t">
                        <a:buFont typeface="Wingdings" panose="05000000000000000000" pitchFamily="2" charset="2"/>
                        <a:buChar char="v"/>
                      </a:pPr>
                      <a:r>
                        <a:rPr lang="en-US" sz="2000" u="none" strike="noStrike" dirty="0">
                          <a:solidFill>
                            <a:schemeClr val="bg1"/>
                          </a:solidFill>
                          <a:effectLst/>
                          <a:latin typeface="Bahnschrift" panose="020B0502040204020203" pitchFamily="34" charset="0"/>
                        </a:rPr>
                        <a:t>Insertion at end of the list</a:t>
                      </a:r>
                      <a:endParaRPr lang="en-US" sz="2000" dirty="0">
                        <a:solidFill>
                          <a:schemeClr val="bg1"/>
                        </a:solidFill>
                        <a:effectLst/>
                        <a:latin typeface="Bahnschrift" panose="020B0502040204020203" pitchFamily="34" charset="0"/>
                      </a:endParaRPr>
                    </a:p>
                  </a:txBody>
                  <a:tcPr marL="66987" marR="66987" marT="66987" marB="66987" anchor="ctr"/>
                </a:tc>
                <a:tc>
                  <a:txBody>
                    <a:bodyPr/>
                    <a:lstStyle/>
                    <a:p>
                      <a:pPr marL="342900" indent="-342900" algn="l" fontAlgn="t">
                        <a:buFont typeface="Wingdings" panose="05000000000000000000" pitchFamily="2" charset="2"/>
                        <a:buChar char="Ø"/>
                      </a:pPr>
                      <a:r>
                        <a:rPr lang="en-US" sz="2000" dirty="0">
                          <a:solidFill>
                            <a:srgbClr val="333333"/>
                          </a:solidFill>
                          <a:effectLst/>
                          <a:latin typeface="Bahnschrift" panose="020B0502040204020203" pitchFamily="34" charset="0"/>
                        </a:rPr>
                        <a:t>insertion at the last of the linked list. </a:t>
                      </a:r>
                    </a:p>
                    <a:p>
                      <a:pPr marL="342900" indent="-342900" algn="l" fontAlgn="t">
                        <a:buFont typeface="Wingdings" panose="05000000000000000000" pitchFamily="2" charset="2"/>
                        <a:buChar char="Ø"/>
                      </a:pPr>
                      <a:r>
                        <a:rPr lang="en-US" sz="2000" dirty="0">
                          <a:solidFill>
                            <a:srgbClr val="333333"/>
                          </a:solidFill>
                          <a:effectLst/>
                          <a:latin typeface="Bahnschrift" panose="020B0502040204020203" pitchFamily="34" charset="0"/>
                        </a:rPr>
                        <a:t>The new node can be inserted as the only node in the list or it can be inserted as the last one. </a:t>
                      </a:r>
                    </a:p>
                    <a:p>
                      <a:pPr marL="342900" indent="-342900" algn="l" fontAlgn="t">
                        <a:buFont typeface="Wingdings" panose="05000000000000000000" pitchFamily="2" charset="2"/>
                        <a:buChar char="Ø"/>
                      </a:pPr>
                      <a:endParaRPr lang="en-US" sz="2000" dirty="0">
                        <a:solidFill>
                          <a:srgbClr val="333333"/>
                        </a:solidFill>
                        <a:effectLst/>
                        <a:latin typeface="Bahnschrift" panose="020B0502040204020203" pitchFamily="34" charset="0"/>
                      </a:endParaRPr>
                    </a:p>
                    <a:p>
                      <a:pPr marL="342900" indent="-342900" algn="l" fontAlgn="t">
                        <a:buFont typeface="Wingdings" panose="05000000000000000000" pitchFamily="2" charset="2"/>
                        <a:buChar char="Ø"/>
                      </a:pPr>
                      <a:r>
                        <a:rPr lang="en-US" sz="2000" dirty="0">
                          <a:solidFill>
                            <a:srgbClr val="333333"/>
                          </a:solidFill>
                          <a:effectLst/>
                          <a:latin typeface="Bahnschrift" panose="020B0502040204020203" pitchFamily="34" charset="0"/>
                        </a:rPr>
                        <a:t>Different logics are implemented in each scenario.</a:t>
                      </a:r>
                    </a:p>
                  </a:txBody>
                  <a:tcPr marL="66987" marR="66987" marT="66987" marB="66987" anchor="ctr"/>
                </a:tc>
                <a:extLst>
                  <a:ext uri="{0D108BD9-81ED-4DB2-BD59-A6C34878D82A}">
                    <a16:rowId xmlns:a16="http://schemas.microsoft.com/office/drawing/2014/main" val="2587436365"/>
                  </a:ext>
                </a:extLst>
              </a:tr>
              <a:tr h="441250">
                <a:tc>
                  <a:txBody>
                    <a:bodyPr/>
                    <a:lstStyle/>
                    <a:p>
                      <a:pPr marL="457200" indent="-457200" algn="l" fontAlgn="t">
                        <a:buFont typeface="Wingdings" panose="05000000000000000000" pitchFamily="2" charset="2"/>
                        <a:buChar char="v"/>
                      </a:pPr>
                      <a:r>
                        <a:rPr lang="en-US" sz="2000" u="none" strike="noStrike" dirty="0">
                          <a:solidFill>
                            <a:schemeClr val="bg1"/>
                          </a:solidFill>
                          <a:effectLst/>
                          <a:latin typeface="Bahnschrift" panose="020B0502040204020203" pitchFamily="34" charset="0"/>
                        </a:rPr>
                        <a:t>Insertion after specified node</a:t>
                      </a:r>
                      <a:endParaRPr lang="en-US" sz="2000" dirty="0">
                        <a:solidFill>
                          <a:schemeClr val="bg1"/>
                        </a:solidFill>
                        <a:effectLst/>
                        <a:latin typeface="Bahnschrift" panose="020B0502040204020203" pitchFamily="34" charset="0"/>
                      </a:endParaRPr>
                    </a:p>
                  </a:txBody>
                  <a:tcPr marL="66987" marR="66987" marT="66987" marB="66987" anchor="ctr"/>
                </a:tc>
                <a:tc>
                  <a:txBody>
                    <a:bodyPr/>
                    <a:lstStyle/>
                    <a:p>
                      <a:pPr marL="342900" indent="-342900" algn="l" fontAlgn="t">
                        <a:buFont typeface="Wingdings" panose="05000000000000000000" pitchFamily="2" charset="2"/>
                        <a:buChar char="Ø"/>
                      </a:pPr>
                      <a:r>
                        <a:rPr lang="en-US" sz="2000" dirty="0">
                          <a:solidFill>
                            <a:srgbClr val="333333"/>
                          </a:solidFill>
                          <a:effectLst/>
                          <a:latin typeface="Bahnschrift" panose="020B0502040204020203" pitchFamily="34" charset="0"/>
                        </a:rPr>
                        <a:t>insertion after the specified node of the linked list.</a:t>
                      </a:r>
                    </a:p>
                    <a:p>
                      <a:pPr marL="0" indent="0" algn="l" fontAlgn="t">
                        <a:buFont typeface="Wingdings" panose="05000000000000000000" pitchFamily="2" charset="2"/>
                        <a:buNone/>
                      </a:pPr>
                      <a:endParaRPr lang="en-US" sz="2000" dirty="0">
                        <a:solidFill>
                          <a:srgbClr val="333333"/>
                        </a:solidFill>
                        <a:effectLst/>
                        <a:latin typeface="Bahnschrift" panose="020B0502040204020203" pitchFamily="34" charset="0"/>
                      </a:endParaRPr>
                    </a:p>
                    <a:p>
                      <a:pPr marL="342900" indent="-342900" algn="l" fontAlgn="t">
                        <a:buFont typeface="Wingdings" panose="05000000000000000000" pitchFamily="2" charset="2"/>
                        <a:buChar char="Ø"/>
                      </a:pPr>
                      <a:r>
                        <a:rPr lang="en-US" sz="2000" dirty="0">
                          <a:solidFill>
                            <a:srgbClr val="333333"/>
                          </a:solidFill>
                          <a:effectLst/>
                          <a:latin typeface="Bahnschrift" panose="020B0502040204020203" pitchFamily="34" charset="0"/>
                        </a:rPr>
                        <a:t>We need to skip the desired number of nodes in order to reach the node after which the new node will be inserted. .</a:t>
                      </a:r>
                    </a:p>
                  </a:txBody>
                  <a:tcPr marL="66987" marR="66987" marT="66987" marB="66987" anchor="ctr"/>
                </a:tc>
                <a:extLst>
                  <a:ext uri="{0D108BD9-81ED-4DB2-BD59-A6C34878D82A}">
                    <a16:rowId xmlns:a16="http://schemas.microsoft.com/office/drawing/2014/main" val="1803302617"/>
                  </a:ext>
                </a:extLst>
              </a:tr>
            </a:tbl>
          </a:graphicData>
        </a:graphic>
      </p:graphicFrame>
    </p:spTree>
    <p:extLst>
      <p:ext uri="{BB962C8B-B14F-4D97-AF65-F5344CB8AC3E}">
        <p14:creationId xmlns:p14="http://schemas.microsoft.com/office/powerpoint/2010/main" val="5983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3824-735F-8808-5DBB-9B0FA83DD155}"/>
              </a:ext>
            </a:extLst>
          </p:cNvPr>
          <p:cNvSpPr>
            <a:spLocks noGrp="1"/>
          </p:cNvSpPr>
          <p:nvPr>
            <p:ph type="title"/>
          </p:nvPr>
        </p:nvSpPr>
        <p:spPr>
          <a:xfrm>
            <a:off x="685800" y="348343"/>
            <a:ext cx="10131425" cy="870857"/>
          </a:xfrm>
        </p:spPr>
        <p:txBody>
          <a:bodyPr/>
          <a:lstStyle/>
          <a:p>
            <a:r>
              <a:rPr lang="en-US" b="1" dirty="0">
                <a:effectLst>
                  <a:outerShdw blurRad="38100" dist="38100" dir="2700000" algn="tl">
                    <a:srgbClr val="000000">
                      <a:alpha val="43137"/>
                    </a:srgbClr>
                  </a:outerShdw>
                </a:effectLst>
                <a:latin typeface="Bahnschrift" panose="020B0502040204020203" pitchFamily="34" charset="0"/>
              </a:rPr>
              <a:t>Insertion at beginning</a:t>
            </a:r>
          </a:p>
        </p:txBody>
      </p:sp>
      <p:sp>
        <p:nvSpPr>
          <p:cNvPr id="3" name="Content Placeholder 2">
            <a:extLst>
              <a:ext uri="{FF2B5EF4-FFF2-40B4-BE49-F238E27FC236}">
                <a16:creationId xmlns:a16="http://schemas.microsoft.com/office/drawing/2014/main" id="{A58DC0D4-EA8A-9DF5-02B6-59E63CAB1F05}"/>
              </a:ext>
            </a:extLst>
          </p:cNvPr>
          <p:cNvSpPr>
            <a:spLocks noGrp="1"/>
          </p:cNvSpPr>
          <p:nvPr>
            <p:ph idx="1"/>
          </p:nvPr>
        </p:nvSpPr>
        <p:spPr>
          <a:xfrm>
            <a:off x="685801" y="1219199"/>
            <a:ext cx="10635342" cy="5290457"/>
          </a:xfrm>
        </p:spPr>
        <p:txBody>
          <a:bodyPr>
            <a:normAutofit/>
          </a:bodyPr>
          <a:lstStyle/>
          <a:p>
            <a:pPr marL="0" indent="0">
              <a:buNone/>
            </a:pPr>
            <a:r>
              <a:rPr lang="en-US" sz="2200" dirty="0">
                <a:latin typeface="Bahnschrift" panose="020B0502040204020203" pitchFamily="34" charset="0"/>
              </a:rPr>
              <a:t>1. Allocate the space for the new node and store data into the data part of the node. This will be done by the following statements.</a:t>
            </a:r>
          </a:p>
          <a:p>
            <a:pPr marL="0" indent="0">
              <a:buNone/>
            </a:pPr>
            <a:r>
              <a:rPr lang="en-US" sz="2200" dirty="0">
                <a:latin typeface="Bahnschrift" panose="020B0502040204020203" pitchFamily="34" charset="0"/>
              </a:rPr>
              <a:t>				</a:t>
            </a:r>
          </a:p>
          <a:p>
            <a:pPr marL="0" indent="0">
              <a:buNone/>
            </a:pPr>
            <a:endParaRPr lang="en-US" sz="2200" dirty="0">
              <a:latin typeface="Bahnschrift" panose="020B0502040204020203" pitchFamily="34" charset="0"/>
            </a:endParaRPr>
          </a:p>
          <a:p>
            <a:pPr marL="0" indent="0">
              <a:buNone/>
            </a:pPr>
            <a:endParaRPr lang="en-US" sz="2200" dirty="0">
              <a:latin typeface="Bahnschrift" panose="020B0502040204020203" pitchFamily="34" charset="0"/>
            </a:endParaRPr>
          </a:p>
          <a:p>
            <a:pPr marL="0" indent="0">
              <a:buNone/>
            </a:pPr>
            <a:r>
              <a:rPr lang="en-US" sz="2200" dirty="0">
                <a:latin typeface="Bahnschrift" panose="020B0502040204020203" pitchFamily="34" charset="0"/>
              </a:rPr>
              <a:t>2. Make the link part of the new node pointing to the existing first node of the list. This will be done by using the following statement.</a:t>
            </a:r>
          </a:p>
          <a:p>
            <a:pPr marL="0" indent="0">
              <a:buNone/>
            </a:pPr>
            <a:endParaRPr lang="en-US" sz="2200" dirty="0">
              <a:latin typeface="Bahnschrift" panose="020B0502040204020203" pitchFamily="34" charset="0"/>
            </a:endParaRPr>
          </a:p>
          <a:p>
            <a:pPr marL="0" indent="0">
              <a:buNone/>
            </a:pPr>
            <a:endParaRPr lang="en-US" sz="2200" dirty="0">
              <a:latin typeface="Bahnschrift" panose="020B0502040204020203" pitchFamily="34" charset="0"/>
            </a:endParaRPr>
          </a:p>
          <a:p>
            <a:pPr marL="0" indent="0">
              <a:buNone/>
            </a:pPr>
            <a:r>
              <a:rPr lang="en-US" sz="2200" dirty="0">
                <a:latin typeface="Bahnschrift" panose="020B0502040204020203" pitchFamily="34" charset="0"/>
              </a:rPr>
              <a:t>3. At the last, we need to make the new node as the first node of the list this will be done by using the following statement.</a:t>
            </a:r>
          </a:p>
          <a:p>
            <a:pPr marL="0" indent="0">
              <a:buNone/>
            </a:pPr>
            <a:endParaRPr lang="en-US" sz="2200" dirty="0">
              <a:latin typeface="Bahnschrift" panose="020B0502040204020203" pitchFamily="34" charset="0"/>
            </a:endParaRPr>
          </a:p>
        </p:txBody>
      </p:sp>
      <p:sp>
        <p:nvSpPr>
          <p:cNvPr id="5" name="Rectangle: Rounded Corners 4">
            <a:extLst>
              <a:ext uri="{FF2B5EF4-FFF2-40B4-BE49-F238E27FC236}">
                <a16:creationId xmlns:a16="http://schemas.microsoft.com/office/drawing/2014/main" id="{7B1BA0A3-EEC2-6800-4EFF-796821C76851}"/>
              </a:ext>
            </a:extLst>
          </p:cNvPr>
          <p:cNvSpPr/>
          <p:nvPr/>
        </p:nvSpPr>
        <p:spPr>
          <a:xfrm>
            <a:off x="2677886" y="2233385"/>
            <a:ext cx="6836228" cy="116114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l" defTabSz="457200" rtl="0" eaLnBrk="1" fontAlgn="auto" latinLnBrk="0" hangingPunct="1">
              <a:lnSpc>
                <a:spcPct val="100000"/>
              </a:lnSpc>
              <a:spcBef>
                <a:spcPts val="0"/>
              </a:spcBef>
              <a:spcAft>
                <a:spcPts val="1000"/>
              </a:spcAft>
              <a:buClr>
                <a:prstClr val="white"/>
              </a:buClr>
              <a:buSzPct val="100000"/>
              <a:buFont typeface="Arial"/>
              <a:buNone/>
              <a:tabLst/>
              <a:defRPr/>
            </a:pPr>
            <a:r>
              <a:rPr kumimoji="0" lang="en-US" sz="2200"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ptr = (</a:t>
            </a:r>
            <a:r>
              <a:rPr kumimoji="0" lang="en-US" sz="2200" b="0" i="0" u="none" strike="noStrike" kern="1200" cap="none" spc="0" normalizeH="0" baseline="0" noProof="0" dirty="0">
                <a:ln>
                  <a:noFill/>
                </a:ln>
                <a:solidFill>
                  <a:srgbClr val="FFC000"/>
                </a:solidFill>
                <a:effectLst/>
                <a:uLnTx/>
                <a:uFillTx/>
                <a:latin typeface="Bahnschrift" panose="020B0502040204020203" pitchFamily="34" charset="0"/>
                <a:ea typeface="+mn-ea"/>
                <a:cs typeface="+mn-cs"/>
              </a:rPr>
              <a:t>struct</a:t>
            </a:r>
            <a:r>
              <a:rPr kumimoji="0" lang="en-US" sz="2200"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 node *) </a:t>
            </a:r>
            <a:r>
              <a:rPr kumimoji="0" lang="en-US" sz="2200" b="0" i="0" u="none" strike="noStrike" kern="1200" cap="none" spc="0" normalizeH="0" baseline="0" noProof="0" dirty="0">
                <a:ln>
                  <a:noFill/>
                </a:ln>
                <a:solidFill>
                  <a:srgbClr val="FFC000"/>
                </a:solidFill>
                <a:effectLst/>
                <a:uLnTx/>
                <a:uFillTx/>
                <a:latin typeface="Bahnschrift" panose="020B0502040204020203" pitchFamily="34" charset="0"/>
                <a:ea typeface="+mn-ea"/>
                <a:cs typeface="+mn-cs"/>
              </a:rPr>
              <a:t>malloc</a:t>
            </a:r>
            <a:r>
              <a:rPr kumimoji="0" lang="en-US" sz="2200"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a:t>
            </a:r>
            <a:r>
              <a:rPr kumimoji="0" lang="en-US" sz="2200" b="0" i="0" u="none" strike="noStrike" kern="1200" cap="none" spc="0" normalizeH="0" baseline="0" noProof="0" dirty="0" err="1">
                <a:ln>
                  <a:noFill/>
                </a:ln>
                <a:solidFill>
                  <a:srgbClr val="FFC000"/>
                </a:solidFill>
                <a:effectLst/>
                <a:uLnTx/>
                <a:uFillTx/>
                <a:latin typeface="Bahnschrift" panose="020B0502040204020203" pitchFamily="34" charset="0"/>
                <a:ea typeface="+mn-ea"/>
                <a:cs typeface="+mn-cs"/>
              </a:rPr>
              <a:t>sizeof</a:t>
            </a:r>
            <a:r>
              <a:rPr kumimoji="0" lang="en-US" sz="2200"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 </a:t>
            </a:r>
            <a:r>
              <a:rPr kumimoji="0" lang="en-US" sz="2200" b="0" i="0" u="none" strike="noStrike" kern="1200" cap="none" spc="0" normalizeH="0" baseline="0" noProof="0" dirty="0">
                <a:ln>
                  <a:noFill/>
                </a:ln>
                <a:solidFill>
                  <a:srgbClr val="FFC000"/>
                </a:solidFill>
                <a:effectLst/>
                <a:uLnTx/>
                <a:uFillTx/>
                <a:latin typeface="Bahnschrift" panose="020B0502040204020203" pitchFamily="34" charset="0"/>
                <a:ea typeface="+mn-ea"/>
                <a:cs typeface="+mn-cs"/>
              </a:rPr>
              <a:t>struct</a:t>
            </a:r>
            <a:r>
              <a:rPr kumimoji="0" lang="en-US" sz="2200"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 node * ));  </a:t>
            </a:r>
          </a:p>
          <a:p>
            <a:pPr marL="0" marR="0" lvl="0" indent="0" algn="l" defTabSz="457200" rtl="0" eaLnBrk="1" fontAlgn="auto" latinLnBrk="0" hangingPunct="1">
              <a:lnSpc>
                <a:spcPct val="100000"/>
              </a:lnSpc>
              <a:spcBef>
                <a:spcPts val="0"/>
              </a:spcBef>
              <a:spcAft>
                <a:spcPts val="1000"/>
              </a:spcAft>
              <a:buClr>
                <a:prstClr val="white"/>
              </a:buClr>
              <a:buSzPct val="100000"/>
              <a:buFont typeface="Arial"/>
              <a:buNone/>
              <a:tabLst/>
              <a:defRPr/>
            </a:pPr>
            <a:r>
              <a:rPr kumimoji="0" lang="en-US" sz="2200"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		ptr </a:t>
            </a:r>
            <a:r>
              <a:rPr kumimoji="0" lang="en-US" sz="2200" b="0" i="0" u="none" strike="noStrike" kern="1200" cap="none" spc="0" normalizeH="0" baseline="0" noProof="0" dirty="0">
                <a:ln>
                  <a:noFill/>
                </a:ln>
                <a:solidFill>
                  <a:srgbClr val="FFC000"/>
                </a:solidFill>
                <a:effectLst/>
                <a:uLnTx/>
                <a:uFillTx/>
                <a:latin typeface="Bahnschrift" panose="020B0502040204020203" pitchFamily="34" charset="0"/>
                <a:ea typeface="+mn-ea"/>
                <a:cs typeface="+mn-cs"/>
              </a:rPr>
              <a:t>→</a:t>
            </a:r>
            <a:r>
              <a:rPr kumimoji="0" lang="en-US" sz="2200"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 data = item   </a:t>
            </a:r>
          </a:p>
        </p:txBody>
      </p:sp>
      <p:sp>
        <p:nvSpPr>
          <p:cNvPr id="6" name="Rectangle: Rounded Corners 5">
            <a:extLst>
              <a:ext uri="{FF2B5EF4-FFF2-40B4-BE49-F238E27FC236}">
                <a16:creationId xmlns:a16="http://schemas.microsoft.com/office/drawing/2014/main" id="{76DA712B-65FF-CAE7-71FA-6DAEABF85240}"/>
              </a:ext>
            </a:extLst>
          </p:cNvPr>
          <p:cNvSpPr/>
          <p:nvPr/>
        </p:nvSpPr>
        <p:spPr>
          <a:xfrm>
            <a:off x="4901179" y="4461326"/>
            <a:ext cx="2389642" cy="57512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l" defTabSz="457200" rtl="0" eaLnBrk="1" fontAlgn="auto" latinLnBrk="0" hangingPunct="1">
              <a:lnSpc>
                <a:spcPct val="100000"/>
              </a:lnSpc>
              <a:spcBef>
                <a:spcPts val="0"/>
              </a:spcBef>
              <a:spcAft>
                <a:spcPts val="1000"/>
              </a:spcAft>
              <a:buClr>
                <a:prstClr val="white"/>
              </a:buClr>
              <a:buSzPct val="100000"/>
              <a:buFont typeface="Arial"/>
              <a:buNone/>
              <a:tabLst/>
              <a:defRPr/>
            </a:pPr>
            <a:r>
              <a:rPr kumimoji="0" lang="en-US" sz="2200"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ptr</a:t>
            </a:r>
            <a:r>
              <a:rPr kumimoji="0" lang="en-US" sz="2200" b="0" i="0" u="none" strike="noStrike" kern="1200" cap="none" spc="0" normalizeH="0" baseline="0" noProof="0" dirty="0">
                <a:ln>
                  <a:noFill/>
                </a:ln>
                <a:solidFill>
                  <a:srgbClr val="FFC000"/>
                </a:solidFill>
                <a:effectLst/>
                <a:uLnTx/>
                <a:uFillTx/>
                <a:latin typeface="Bahnschrift" panose="020B0502040204020203" pitchFamily="34" charset="0"/>
                <a:ea typeface="+mn-ea"/>
                <a:cs typeface="+mn-cs"/>
              </a:rPr>
              <a:t>-&gt;</a:t>
            </a:r>
            <a:r>
              <a:rPr kumimoji="0" lang="en-US" sz="2200"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next = head;</a:t>
            </a:r>
          </a:p>
        </p:txBody>
      </p:sp>
      <p:sp>
        <p:nvSpPr>
          <p:cNvPr id="7" name="Rectangle: Rounded Corners 6">
            <a:extLst>
              <a:ext uri="{FF2B5EF4-FFF2-40B4-BE49-F238E27FC236}">
                <a16:creationId xmlns:a16="http://schemas.microsoft.com/office/drawing/2014/main" id="{05F53838-B9D3-66A7-CE9D-CBFCD749C077}"/>
              </a:ext>
            </a:extLst>
          </p:cNvPr>
          <p:cNvSpPr/>
          <p:nvPr/>
        </p:nvSpPr>
        <p:spPr>
          <a:xfrm>
            <a:off x="5217885" y="5934527"/>
            <a:ext cx="1756229" cy="57512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l" defTabSz="457200" rtl="0" eaLnBrk="1" fontAlgn="auto" latinLnBrk="0" hangingPunct="1">
              <a:lnSpc>
                <a:spcPct val="100000"/>
              </a:lnSpc>
              <a:spcBef>
                <a:spcPts val="0"/>
              </a:spcBef>
              <a:spcAft>
                <a:spcPts val="1000"/>
              </a:spcAft>
              <a:buClr>
                <a:prstClr val="white"/>
              </a:buClr>
              <a:buSzPct val="100000"/>
              <a:buFont typeface="Arial"/>
              <a:buNone/>
              <a:tabLst/>
              <a:defRPr/>
            </a:pPr>
            <a:r>
              <a:rPr kumimoji="0" lang="en-US" sz="2200"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head = ptr; </a:t>
            </a:r>
          </a:p>
        </p:txBody>
      </p:sp>
    </p:spTree>
    <p:extLst>
      <p:ext uri="{BB962C8B-B14F-4D97-AF65-F5344CB8AC3E}">
        <p14:creationId xmlns:p14="http://schemas.microsoft.com/office/powerpoint/2010/main" val="105760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2AE6D2E-A9A0-DB3F-5FAA-80B090169227}"/>
              </a:ext>
            </a:extLst>
          </p:cNvPr>
          <p:cNvPicPr>
            <a:picLocks noGrp="1" noChangeAspect="1"/>
          </p:cNvPicPr>
          <p:nvPr>
            <p:ph idx="1"/>
          </p:nvPr>
        </p:nvPicPr>
        <p:blipFill>
          <a:blip r:embed="rId2"/>
          <a:stretch>
            <a:fillRect/>
          </a:stretch>
        </p:blipFill>
        <p:spPr>
          <a:xfrm>
            <a:off x="946875" y="1110343"/>
            <a:ext cx="10298249" cy="46373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66581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encil and answer-sheet">
            <a:extLst>
              <a:ext uri="{FF2B5EF4-FFF2-40B4-BE49-F238E27FC236}">
                <a16:creationId xmlns:a16="http://schemas.microsoft.com/office/drawing/2014/main" id="{1D9C2969-2875-1BEC-CA84-24F7E4841286}"/>
              </a:ext>
            </a:extLst>
          </p:cNvPr>
          <p:cNvPicPr>
            <a:picLocks noChangeAspect="1"/>
          </p:cNvPicPr>
          <p:nvPr/>
        </p:nvPicPr>
        <p:blipFill rotWithShape="1">
          <a:blip r:embed="rId4">
            <a:alphaModFix amt="20000"/>
          </a:blip>
          <a:srcRect b="881"/>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D1CFD07C-27A3-9C0B-9713-C2448A8ACB83}"/>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dirty="0"/>
              <a:t>Refer to </a:t>
            </a:r>
            <a:r>
              <a:rPr lang="en-US" sz="4800" dirty="0">
                <a:hlinkClick r:id="rId5" action="ppaction://hlinkfile"/>
              </a:rPr>
              <a:t>example 1</a:t>
            </a:r>
            <a:r>
              <a:rPr lang="en-US" sz="4800" dirty="0"/>
              <a:t> for code demonstration</a:t>
            </a:r>
          </a:p>
        </p:txBody>
      </p:sp>
    </p:spTree>
    <p:extLst>
      <p:ext uri="{BB962C8B-B14F-4D97-AF65-F5344CB8AC3E}">
        <p14:creationId xmlns:p14="http://schemas.microsoft.com/office/powerpoint/2010/main" val="356296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716B36-7C75-DC71-3B9C-4EFD08C3124D}"/>
              </a:ext>
            </a:extLst>
          </p:cNvPr>
          <p:cNvSpPr>
            <a:spLocks noGrp="1"/>
          </p:cNvSpPr>
          <p:nvPr>
            <p:ph type="title"/>
          </p:nvPr>
        </p:nvSpPr>
        <p:spPr>
          <a:xfrm>
            <a:off x="685799" y="1150076"/>
            <a:ext cx="3659389" cy="4557849"/>
          </a:xfrm>
        </p:spPr>
        <p:txBody>
          <a:bodyPr>
            <a:normAutofit/>
          </a:bodyPr>
          <a:lstStyle/>
          <a:p>
            <a:pPr algn="r"/>
            <a:r>
              <a:rPr lang="en-US" dirty="0">
                <a:latin typeface="Bahnschrift" panose="020B0502040204020203" pitchFamily="34" charset="0"/>
              </a:rPr>
              <a:t>Insertion at the end</a:t>
            </a:r>
            <a:endParaRPr lang="en-US">
              <a:latin typeface="Bahnschrift" panose="020B0502040204020203" pitchFamily="34" charset="0"/>
            </a:endParaRPr>
          </a:p>
        </p:txBody>
      </p:sp>
      <p:cxnSp>
        <p:nvCxnSpPr>
          <p:cNvPr id="10" name="Straight Connector 9">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46790F4-DEFC-34CD-8FF5-2649DAFF6E7F}"/>
              </a:ext>
            </a:extLst>
          </p:cNvPr>
          <p:cNvSpPr>
            <a:spLocks noGrp="1"/>
          </p:cNvSpPr>
          <p:nvPr>
            <p:ph idx="1"/>
          </p:nvPr>
        </p:nvSpPr>
        <p:spPr>
          <a:xfrm>
            <a:off x="4988658" y="1150076"/>
            <a:ext cx="6517543" cy="4557849"/>
          </a:xfrm>
        </p:spPr>
        <p:txBody>
          <a:bodyPr>
            <a:normAutofit/>
          </a:bodyPr>
          <a:lstStyle/>
          <a:p>
            <a:pPr marL="0" indent="0">
              <a:buNone/>
            </a:pPr>
            <a:r>
              <a:rPr lang="en-US" sz="2400" b="1" i="1" dirty="0">
                <a:latin typeface="Bahnschrift" panose="020B0502040204020203" pitchFamily="34" charset="0"/>
              </a:rPr>
              <a:t>In order to insert a node at the last, there are two following scenarios which need to be mentioned.</a:t>
            </a:r>
          </a:p>
          <a:p>
            <a:endParaRPr lang="en-US" sz="2400" dirty="0">
              <a:latin typeface="Bahnschrift" panose="020B0502040204020203" pitchFamily="34" charset="0"/>
            </a:endParaRPr>
          </a:p>
          <a:p>
            <a:pPr marL="342900" indent="-342900">
              <a:buFont typeface="+mj-lt"/>
              <a:buAutoNum type="arabicPeriod"/>
            </a:pPr>
            <a:r>
              <a:rPr lang="en-US" sz="2400" dirty="0">
                <a:latin typeface="Bahnschrift" panose="020B0502040204020203" pitchFamily="34" charset="0"/>
              </a:rPr>
              <a:t>The node is being added to an empty list</a:t>
            </a:r>
          </a:p>
          <a:p>
            <a:pPr marL="342900" indent="-342900">
              <a:buFont typeface="+mj-lt"/>
              <a:buAutoNum type="arabicPeriod"/>
            </a:pPr>
            <a:r>
              <a:rPr lang="en-US" sz="2400" dirty="0">
                <a:latin typeface="Bahnschrift" panose="020B0502040204020203" pitchFamily="34" charset="0"/>
              </a:rPr>
              <a:t>The node is being added to the end of the linked list</a:t>
            </a:r>
          </a:p>
        </p:txBody>
      </p:sp>
    </p:spTree>
    <p:extLst>
      <p:ext uri="{BB962C8B-B14F-4D97-AF65-F5344CB8AC3E}">
        <p14:creationId xmlns:p14="http://schemas.microsoft.com/office/powerpoint/2010/main" val="1583675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F6C8A-ACA9-41CD-EE23-4F372C63DB68}"/>
              </a:ext>
            </a:extLst>
          </p:cNvPr>
          <p:cNvSpPr>
            <a:spLocks noGrp="1"/>
          </p:cNvSpPr>
          <p:nvPr>
            <p:ph type="title"/>
          </p:nvPr>
        </p:nvSpPr>
        <p:spPr>
          <a:xfrm>
            <a:off x="685801" y="435429"/>
            <a:ext cx="10131425" cy="725714"/>
          </a:xfrm>
        </p:spPr>
        <p:txBody>
          <a:bodyPr/>
          <a:lstStyle/>
          <a:p>
            <a:r>
              <a:rPr kumimoji="0" lang="en-US" sz="3600" b="1" i="0" u="none" strike="noStrike" kern="1200" cap="all" spc="0" normalizeH="0" baseline="0" noProof="0" dirty="0">
                <a:ln w="3175" cmpd="sng">
                  <a:noFill/>
                </a:ln>
                <a:solidFill>
                  <a:prstClr val="white"/>
                </a:solidFill>
                <a:effectLst>
                  <a:outerShdw blurRad="38100" dist="38100" dir="2700000" algn="tl">
                    <a:srgbClr val="000000">
                      <a:alpha val="43137"/>
                    </a:srgbClr>
                  </a:outerShdw>
                </a:effectLst>
                <a:uLnTx/>
                <a:uFillTx/>
                <a:latin typeface="Bahnschrift" panose="020B0502040204020203" pitchFamily="34" charset="0"/>
              </a:rPr>
              <a:t>Insertion at the end: First case</a:t>
            </a:r>
            <a:endParaRPr lang="en-US"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1EBA71D0-94BC-ED91-0ECC-F8F3CA24C696}"/>
              </a:ext>
            </a:extLst>
          </p:cNvPr>
          <p:cNvSpPr>
            <a:spLocks noGrp="1"/>
          </p:cNvSpPr>
          <p:nvPr>
            <p:ph idx="1"/>
          </p:nvPr>
        </p:nvSpPr>
        <p:spPr>
          <a:xfrm>
            <a:off x="633186" y="1436914"/>
            <a:ext cx="10925628" cy="5421085"/>
          </a:xfrm>
        </p:spPr>
        <p:txBody>
          <a:bodyPr>
            <a:normAutofit/>
          </a:bodyPr>
          <a:lstStyle/>
          <a:p>
            <a:pPr>
              <a:buFont typeface="Arial" panose="020B0604020202020204" pitchFamily="34" charset="0"/>
              <a:buChar char="•"/>
            </a:pPr>
            <a:r>
              <a:rPr lang="en-US" sz="2400" dirty="0">
                <a:latin typeface="Bahnschrift" panose="020B0502040204020203" pitchFamily="34" charset="0"/>
              </a:rPr>
              <a:t>The condition (head == NULL) gets satisfied. So, we just need to allocate the space for the node by using malloc statement. Data and the link part of the node are set up by using the following</a:t>
            </a:r>
          </a:p>
          <a:p>
            <a:pPr>
              <a:buFont typeface="Arial" panose="020B0604020202020204" pitchFamily="34" charset="0"/>
              <a:buChar char="•"/>
            </a:pPr>
            <a:endParaRPr lang="en-US" sz="2400" dirty="0">
              <a:latin typeface="Bahnschrift" panose="020B0502040204020203" pitchFamily="34" charset="0"/>
            </a:endParaRPr>
          </a:p>
          <a:p>
            <a:pPr marL="0" indent="0">
              <a:buNone/>
            </a:pPr>
            <a:endParaRPr lang="en-US" sz="2400" dirty="0">
              <a:latin typeface="Bahnschrift" panose="020B0502040204020203" pitchFamily="34" charset="0"/>
            </a:endParaRPr>
          </a:p>
          <a:p>
            <a:pPr marL="0" indent="0">
              <a:buNone/>
            </a:pPr>
            <a:endParaRPr lang="en-US" sz="2400" dirty="0">
              <a:latin typeface="Bahnschrift" panose="020B0502040204020203" pitchFamily="34" charset="0"/>
            </a:endParaRPr>
          </a:p>
          <a:p>
            <a:pPr>
              <a:buFont typeface="Arial" panose="020B0604020202020204" pitchFamily="34" charset="0"/>
              <a:buChar char="•"/>
            </a:pPr>
            <a:r>
              <a:rPr lang="en-US" sz="2400" dirty="0">
                <a:latin typeface="Bahnschrift" panose="020B0502040204020203" pitchFamily="34" charset="0"/>
              </a:rPr>
              <a:t>Since ptr is the only node that will be inserted in the list</a:t>
            </a:r>
          </a:p>
          <a:p>
            <a:pPr>
              <a:buFont typeface="Arial" panose="020B0604020202020204" pitchFamily="34" charset="0"/>
              <a:buChar char="•"/>
            </a:pPr>
            <a:r>
              <a:rPr lang="en-US" sz="2400" dirty="0">
                <a:latin typeface="Bahnschrift" panose="020B0502040204020203" pitchFamily="34" charset="0"/>
              </a:rPr>
              <a:t>So, we need to make this node pointed by the head pointer of the list. This will be done by using the following. </a:t>
            </a:r>
          </a:p>
          <a:p>
            <a:pPr marL="0" indent="0">
              <a:buNone/>
            </a:pPr>
            <a:endParaRPr lang="en-US" sz="2400" dirty="0">
              <a:latin typeface="Bahnschrift" panose="020B0502040204020203" pitchFamily="34" charset="0"/>
            </a:endParaRPr>
          </a:p>
          <a:p>
            <a:pPr marL="0" indent="0">
              <a:buNone/>
            </a:pPr>
            <a:endParaRPr lang="en-US" sz="2400" dirty="0">
              <a:latin typeface="Bahnschrift" panose="020B0502040204020203" pitchFamily="34" charset="0"/>
            </a:endParaRPr>
          </a:p>
          <a:p>
            <a:pPr marL="0" indent="0">
              <a:buNone/>
            </a:pPr>
            <a:endParaRPr lang="en-US" sz="2400" dirty="0">
              <a:latin typeface="Bahnschrift" panose="020B0502040204020203" pitchFamily="34" charset="0"/>
            </a:endParaRPr>
          </a:p>
        </p:txBody>
      </p:sp>
      <p:sp>
        <p:nvSpPr>
          <p:cNvPr id="4" name="Rectangle: Rounded Corners 3">
            <a:extLst>
              <a:ext uri="{FF2B5EF4-FFF2-40B4-BE49-F238E27FC236}">
                <a16:creationId xmlns:a16="http://schemas.microsoft.com/office/drawing/2014/main" id="{2A9FD85E-6819-7F52-D520-89C8CDEAE016}"/>
              </a:ext>
            </a:extLst>
          </p:cNvPr>
          <p:cNvSpPr/>
          <p:nvPr/>
        </p:nvSpPr>
        <p:spPr>
          <a:xfrm>
            <a:off x="4100284" y="2935514"/>
            <a:ext cx="3991430" cy="98697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1000"/>
              </a:spcAft>
              <a:buClr>
                <a:prstClr val="white"/>
              </a:buClr>
              <a:buSzPct val="100000"/>
              <a:buFont typeface="Arial"/>
              <a:buNone/>
              <a:tabLst/>
              <a:defRPr/>
            </a:pPr>
            <a:r>
              <a:rPr kumimoji="0" lang="en-US" sz="2200"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ptr-&gt;data = item;  </a:t>
            </a:r>
          </a:p>
          <a:p>
            <a:pPr marL="0" marR="0" lvl="0" indent="0" algn="ctr" defTabSz="457200" rtl="0" eaLnBrk="1" fontAlgn="auto" latinLnBrk="0" hangingPunct="1">
              <a:lnSpc>
                <a:spcPct val="100000"/>
              </a:lnSpc>
              <a:spcBef>
                <a:spcPts val="0"/>
              </a:spcBef>
              <a:spcAft>
                <a:spcPts val="1000"/>
              </a:spcAft>
              <a:buClr>
                <a:prstClr val="white"/>
              </a:buClr>
              <a:buSzPct val="100000"/>
              <a:buFont typeface="Arial"/>
              <a:buNone/>
              <a:tabLst/>
              <a:defRPr/>
            </a:pPr>
            <a:r>
              <a:rPr kumimoji="0" lang="en-US" sz="2200"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    ptr -&gt; next = NULL;  </a:t>
            </a:r>
          </a:p>
        </p:txBody>
      </p:sp>
      <p:sp>
        <p:nvSpPr>
          <p:cNvPr id="5" name="Rectangle: Rounded Corners 4">
            <a:extLst>
              <a:ext uri="{FF2B5EF4-FFF2-40B4-BE49-F238E27FC236}">
                <a16:creationId xmlns:a16="http://schemas.microsoft.com/office/drawing/2014/main" id="{F5C81F25-B908-0278-4AEA-3AB82EFB0282}"/>
              </a:ext>
            </a:extLst>
          </p:cNvPr>
          <p:cNvSpPr/>
          <p:nvPr/>
        </p:nvSpPr>
        <p:spPr>
          <a:xfrm>
            <a:off x="4484913" y="5544458"/>
            <a:ext cx="3222172" cy="72571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0" lang="en-US" sz="2400" b="0" i="0" u="none" strike="noStrike" kern="1200" cap="none" spc="0" normalizeH="0" baseline="0" noProof="0">
                <a:ln>
                  <a:noFill/>
                </a:ln>
                <a:solidFill>
                  <a:prstClr val="white"/>
                </a:solidFill>
                <a:effectLst/>
                <a:uLnTx/>
                <a:uFillTx/>
                <a:latin typeface="Bahnschrift" panose="020B0502040204020203" pitchFamily="34" charset="0"/>
                <a:ea typeface="+mn-ea"/>
                <a:cs typeface="+mn-cs"/>
              </a:rPr>
              <a:t>Head = ptr</a:t>
            </a:r>
            <a:endParaRPr lang="en-US"/>
          </a:p>
        </p:txBody>
      </p:sp>
    </p:spTree>
    <p:extLst>
      <p:ext uri="{BB962C8B-B14F-4D97-AF65-F5344CB8AC3E}">
        <p14:creationId xmlns:p14="http://schemas.microsoft.com/office/powerpoint/2010/main" val="19474638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97417-C86A-65AA-CAAF-C5ACBDE9F7E4}"/>
              </a:ext>
            </a:extLst>
          </p:cNvPr>
          <p:cNvSpPr>
            <a:spLocks noGrp="1"/>
          </p:cNvSpPr>
          <p:nvPr>
            <p:ph type="title"/>
          </p:nvPr>
        </p:nvSpPr>
        <p:spPr>
          <a:xfrm>
            <a:off x="685801" y="609600"/>
            <a:ext cx="10131425" cy="858763"/>
          </a:xfrm>
        </p:spPr>
        <p:txBody>
          <a:bodyPr/>
          <a:lstStyle/>
          <a:p>
            <a:r>
              <a:rPr kumimoji="0" lang="en-US" sz="3600" b="1" i="0" u="none" strike="noStrike" kern="1200" cap="all" spc="0" normalizeH="0" baseline="0" noProof="0" dirty="0">
                <a:ln w="3175" cmpd="sng">
                  <a:noFill/>
                </a:ln>
                <a:solidFill>
                  <a:prstClr val="white"/>
                </a:solidFill>
                <a:effectLst>
                  <a:outerShdw blurRad="38100" dist="38100" dir="2700000" algn="tl">
                    <a:srgbClr val="000000">
                      <a:alpha val="43137"/>
                    </a:srgbClr>
                  </a:outerShdw>
                </a:effectLst>
                <a:uLnTx/>
                <a:uFillTx/>
                <a:latin typeface="Bahnschrift" panose="020B0502040204020203" pitchFamily="34" charset="0"/>
                <a:ea typeface="+mj-ea"/>
                <a:cs typeface="+mj-cs"/>
              </a:rPr>
              <a:t>Insertion at the end: second case</a:t>
            </a:r>
            <a:endParaRPr lang="en-US" dirty="0"/>
          </a:p>
        </p:txBody>
      </p:sp>
      <p:sp>
        <p:nvSpPr>
          <p:cNvPr id="3" name="Content Placeholder 2">
            <a:extLst>
              <a:ext uri="{FF2B5EF4-FFF2-40B4-BE49-F238E27FC236}">
                <a16:creationId xmlns:a16="http://schemas.microsoft.com/office/drawing/2014/main" id="{DC971BAD-2940-C7FB-7AD6-EDB2FCB90B84}"/>
              </a:ext>
            </a:extLst>
          </p:cNvPr>
          <p:cNvSpPr>
            <a:spLocks noGrp="1"/>
          </p:cNvSpPr>
          <p:nvPr>
            <p:ph idx="1"/>
          </p:nvPr>
        </p:nvSpPr>
        <p:spPr>
          <a:xfrm>
            <a:off x="685801" y="1740504"/>
            <a:ext cx="10131425" cy="3571725"/>
          </a:xfrm>
        </p:spPr>
        <p:txBody>
          <a:bodyPr>
            <a:normAutofit/>
          </a:bodyPr>
          <a:lstStyle/>
          <a:p>
            <a:pPr marL="0" indent="0">
              <a:buNone/>
            </a:pPr>
            <a:r>
              <a:rPr lang="en-US" sz="2200" dirty="0">
                <a:latin typeface="Bahnschrift" panose="020B0502040204020203" pitchFamily="34" charset="0"/>
              </a:rPr>
              <a:t>The condition Head = NULL would fail, since Head is not null. Now, we need to declare a temporary pointer temp in order to traverse through the list. temp is made to point the first node of the list.</a:t>
            </a:r>
          </a:p>
          <a:p>
            <a:pPr marL="0" indent="0">
              <a:buNone/>
            </a:pPr>
            <a:endParaRPr lang="en-US" sz="2200" dirty="0">
              <a:latin typeface="Bahnschrift" panose="020B0502040204020203" pitchFamily="34" charset="0"/>
            </a:endParaRPr>
          </a:p>
          <a:p>
            <a:pPr marL="0" indent="0">
              <a:buNone/>
            </a:pPr>
            <a:endParaRPr lang="en-US" sz="2200" dirty="0">
              <a:latin typeface="Bahnschrift" panose="020B0502040204020203" pitchFamily="34" charset="0"/>
            </a:endParaRPr>
          </a:p>
          <a:p>
            <a:pPr marL="0" indent="0">
              <a:buNone/>
            </a:pPr>
            <a:endParaRPr lang="en-US" sz="2200" dirty="0">
              <a:latin typeface="Bahnschrift" panose="020B0502040204020203" pitchFamily="34" charset="0"/>
            </a:endParaRPr>
          </a:p>
          <a:p>
            <a:pPr marL="0" indent="0">
              <a:buNone/>
            </a:pPr>
            <a:r>
              <a:rPr lang="en-US" sz="2200" dirty="0">
                <a:latin typeface="Bahnschrift" panose="020B0502040204020203" pitchFamily="34" charset="0"/>
              </a:rPr>
              <a:t>Then, traverse through the entire linked list using the statements:</a:t>
            </a:r>
          </a:p>
          <a:p>
            <a:pPr marL="0" indent="0">
              <a:buNone/>
            </a:pPr>
            <a:endParaRPr lang="en-US" sz="2200" dirty="0">
              <a:latin typeface="Bahnschrift" panose="020B0502040204020203" pitchFamily="34" charset="0"/>
            </a:endParaRPr>
          </a:p>
        </p:txBody>
      </p:sp>
      <p:sp>
        <p:nvSpPr>
          <p:cNvPr id="4" name="Rectangle: Rounded Corners 3">
            <a:extLst>
              <a:ext uri="{FF2B5EF4-FFF2-40B4-BE49-F238E27FC236}">
                <a16:creationId xmlns:a16="http://schemas.microsoft.com/office/drawing/2014/main" id="{982B5A99-FA09-8B16-85E1-5EAFC725A1F6}"/>
              </a:ext>
            </a:extLst>
          </p:cNvPr>
          <p:cNvSpPr/>
          <p:nvPr/>
        </p:nvSpPr>
        <p:spPr>
          <a:xfrm>
            <a:off x="4308078" y="3106057"/>
            <a:ext cx="3575843" cy="110368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1000"/>
              </a:spcAft>
              <a:buClr>
                <a:prstClr val="white"/>
              </a:buClr>
              <a:buSzPct val="100000"/>
              <a:buFont typeface="Arial"/>
              <a:buNone/>
              <a:tabLst/>
              <a:defRPr/>
            </a:pPr>
            <a:r>
              <a:rPr kumimoji="0" lang="en-US" sz="2000"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Temp = head   </a:t>
            </a:r>
          </a:p>
        </p:txBody>
      </p:sp>
      <p:sp>
        <p:nvSpPr>
          <p:cNvPr id="5" name="Rectangle: Rounded Corners 4">
            <a:extLst>
              <a:ext uri="{FF2B5EF4-FFF2-40B4-BE49-F238E27FC236}">
                <a16:creationId xmlns:a16="http://schemas.microsoft.com/office/drawing/2014/main" id="{91D56523-4069-A542-065B-6717A6E3CE5D}"/>
              </a:ext>
            </a:extLst>
          </p:cNvPr>
          <p:cNvSpPr/>
          <p:nvPr/>
        </p:nvSpPr>
        <p:spPr>
          <a:xfrm>
            <a:off x="4308078" y="4983236"/>
            <a:ext cx="3575843" cy="153367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l" defTabSz="457200" rtl="0" eaLnBrk="1" fontAlgn="auto" latinLnBrk="0" hangingPunct="1">
              <a:lnSpc>
                <a:spcPct val="100000"/>
              </a:lnSpc>
              <a:spcBef>
                <a:spcPts val="0"/>
              </a:spcBef>
              <a:spcAft>
                <a:spcPts val="1000"/>
              </a:spcAft>
              <a:buClr>
                <a:prstClr val="white"/>
              </a:buClr>
              <a:buSzPct val="100000"/>
              <a:buFont typeface="Arial"/>
              <a:buNone/>
              <a:tabLst/>
              <a:defRPr/>
            </a:pPr>
            <a:r>
              <a:rPr kumimoji="0" lang="en-US" sz="2000"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while (temp→ next != NULL)  </a:t>
            </a:r>
          </a:p>
          <a:p>
            <a:pPr marL="0" marR="0" lvl="0" indent="0" algn="l" defTabSz="457200" rtl="0" eaLnBrk="1" fontAlgn="auto" latinLnBrk="0" hangingPunct="1">
              <a:lnSpc>
                <a:spcPct val="100000"/>
              </a:lnSpc>
              <a:spcBef>
                <a:spcPts val="0"/>
              </a:spcBef>
              <a:spcAft>
                <a:spcPts val="1000"/>
              </a:spcAft>
              <a:buClr>
                <a:prstClr val="white"/>
              </a:buClr>
              <a:buSzPct val="100000"/>
              <a:buFont typeface="Arial"/>
              <a:buNone/>
              <a:tabLst/>
              <a:defRPr/>
            </a:pPr>
            <a:r>
              <a:rPr kumimoji="0" lang="en-US" sz="2000"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            temp = temp → next; </a:t>
            </a:r>
          </a:p>
        </p:txBody>
      </p:sp>
    </p:spTree>
    <p:extLst>
      <p:ext uri="{BB962C8B-B14F-4D97-AF65-F5344CB8AC3E}">
        <p14:creationId xmlns:p14="http://schemas.microsoft.com/office/powerpoint/2010/main" val="4260675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Title 1">
            <a:extLst>
              <a:ext uri="{FF2B5EF4-FFF2-40B4-BE49-F238E27FC236}">
                <a16:creationId xmlns:a16="http://schemas.microsoft.com/office/drawing/2014/main" id="{4D9770E0-C7B2-AEC1-DD06-06AB0C12C351}"/>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dirty="0">
                <a:solidFill>
                  <a:srgbClr val="FFFFFF"/>
                </a:solidFill>
                <a:latin typeface="Bahnschrift" panose="020B0502040204020203" pitchFamily="34" charset="0"/>
              </a:rPr>
              <a:t>Linked lists</a:t>
            </a:r>
          </a:p>
        </p:txBody>
      </p:sp>
      <p:sp useBgFill="1">
        <p:nvSpPr>
          <p:cNvPr id="16"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8"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1" name="Straight Connector 20">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7" name="Graphic 6" descr="Checkmark">
            <a:extLst>
              <a:ext uri="{FF2B5EF4-FFF2-40B4-BE49-F238E27FC236}">
                <a16:creationId xmlns:a16="http://schemas.microsoft.com/office/drawing/2014/main" id="{E73A8B6A-0EF8-A786-8A57-32F55602B9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21263" y="2433919"/>
            <a:ext cx="3211160" cy="3211160"/>
          </a:xfrm>
          <a:prstGeom prst="rect">
            <a:avLst/>
          </a:prstGeom>
        </p:spPr>
      </p:pic>
    </p:spTree>
    <p:extLst>
      <p:ext uri="{BB962C8B-B14F-4D97-AF65-F5344CB8AC3E}">
        <p14:creationId xmlns:p14="http://schemas.microsoft.com/office/powerpoint/2010/main" val="2882026020"/>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9AD1D-906B-B0F5-8E99-E97715046819}"/>
              </a:ext>
            </a:extLst>
          </p:cNvPr>
          <p:cNvSpPr>
            <a:spLocks noGrp="1"/>
          </p:cNvSpPr>
          <p:nvPr>
            <p:ph type="title"/>
          </p:nvPr>
        </p:nvSpPr>
        <p:spPr>
          <a:xfrm>
            <a:off x="685801" y="609600"/>
            <a:ext cx="10131425" cy="653143"/>
          </a:xfrm>
        </p:spPr>
        <p:txBody>
          <a:bodyPr/>
          <a:lstStyle/>
          <a:p>
            <a:r>
              <a:rPr kumimoji="0" lang="en-US" sz="3600" b="1" i="0" u="none" strike="noStrike" kern="1200" cap="all" spc="0" normalizeH="0" baseline="0" noProof="0" dirty="0">
                <a:ln w="3175" cmpd="sng">
                  <a:noFill/>
                </a:ln>
                <a:solidFill>
                  <a:prstClr val="white"/>
                </a:solidFill>
                <a:effectLst>
                  <a:outerShdw blurRad="38100" dist="38100" dir="2700000" algn="tl">
                    <a:srgbClr val="000000">
                      <a:alpha val="43137"/>
                    </a:srgbClr>
                  </a:outerShdw>
                </a:effectLst>
                <a:uLnTx/>
                <a:uFillTx/>
                <a:latin typeface="Bahnschrift" panose="020B0502040204020203" pitchFamily="34" charset="0"/>
                <a:ea typeface="+mj-ea"/>
                <a:cs typeface="+mj-cs"/>
              </a:rPr>
              <a:t>Insertion at the end: second case</a:t>
            </a:r>
            <a:endParaRPr lang="en-US" dirty="0"/>
          </a:p>
        </p:txBody>
      </p:sp>
      <p:sp>
        <p:nvSpPr>
          <p:cNvPr id="3" name="Content Placeholder 2">
            <a:extLst>
              <a:ext uri="{FF2B5EF4-FFF2-40B4-BE49-F238E27FC236}">
                <a16:creationId xmlns:a16="http://schemas.microsoft.com/office/drawing/2014/main" id="{D4BDBDC4-8BE7-3642-76FB-BEAD2C309F56}"/>
              </a:ext>
            </a:extLst>
          </p:cNvPr>
          <p:cNvSpPr>
            <a:spLocks noGrp="1"/>
          </p:cNvSpPr>
          <p:nvPr>
            <p:ph idx="1"/>
          </p:nvPr>
        </p:nvSpPr>
        <p:spPr>
          <a:xfrm>
            <a:off x="685801" y="1442659"/>
            <a:ext cx="10131425" cy="2328333"/>
          </a:xfrm>
        </p:spPr>
        <p:txBody>
          <a:bodyPr>
            <a:normAutofit/>
          </a:bodyPr>
          <a:lstStyle/>
          <a:p>
            <a:pPr marL="0" indent="0">
              <a:buNone/>
            </a:pPr>
            <a:r>
              <a:rPr lang="en-US" sz="2200" dirty="0">
                <a:latin typeface="Bahnschrift" panose="020B0502040204020203" pitchFamily="34" charset="0"/>
              </a:rPr>
              <a:t>At the end of the loop, the temp will be pointing to the last node of the list. Now, allocate the space for the new node, and assign the item to its data part. Since, the new node is going to be the last node of the list hence, the next part of this node needs to be pointing to the null. We need to make the next part of the temp node (which is currently the last node of the list) point to the new node (ptr) .</a:t>
            </a:r>
          </a:p>
        </p:txBody>
      </p:sp>
      <p:sp>
        <p:nvSpPr>
          <p:cNvPr id="4" name="Rectangle: Rounded Corners 3">
            <a:extLst>
              <a:ext uri="{FF2B5EF4-FFF2-40B4-BE49-F238E27FC236}">
                <a16:creationId xmlns:a16="http://schemas.microsoft.com/office/drawing/2014/main" id="{33E5DEEB-3320-8417-C6C8-4C0C9E611CE7}"/>
              </a:ext>
            </a:extLst>
          </p:cNvPr>
          <p:cNvSpPr/>
          <p:nvPr/>
        </p:nvSpPr>
        <p:spPr>
          <a:xfrm>
            <a:off x="2935741" y="3570515"/>
            <a:ext cx="5631543" cy="306856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l" defTabSz="457200" rtl="0" eaLnBrk="1" fontAlgn="auto" latinLnBrk="0" hangingPunct="1">
              <a:lnSpc>
                <a:spcPct val="100000"/>
              </a:lnSpc>
              <a:spcBef>
                <a:spcPts val="0"/>
              </a:spcBef>
              <a:spcAft>
                <a:spcPts val="1000"/>
              </a:spcAft>
              <a:buClr>
                <a:prstClr val="white"/>
              </a:buClr>
              <a:buSzPct val="100000"/>
              <a:buFont typeface="Arial"/>
              <a:buNone/>
              <a:tabLst/>
              <a:defRPr/>
            </a:pPr>
            <a:r>
              <a:rPr kumimoji="0" lang="en-US" sz="1700"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	temp = head;  </a:t>
            </a:r>
          </a:p>
          <a:p>
            <a:pPr marL="0" marR="0" lvl="0" indent="0" algn="l" defTabSz="457200" rtl="0" eaLnBrk="1" fontAlgn="auto" latinLnBrk="0" hangingPunct="1">
              <a:lnSpc>
                <a:spcPct val="100000"/>
              </a:lnSpc>
              <a:spcBef>
                <a:spcPts val="0"/>
              </a:spcBef>
              <a:spcAft>
                <a:spcPts val="1000"/>
              </a:spcAft>
              <a:buClr>
                <a:prstClr val="white"/>
              </a:buClr>
              <a:buSzPct val="100000"/>
              <a:buFont typeface="Arial"/>
              <a:buNone/>
              <a:tabLst/>
              <a:defRPr/>
            </a:pPr>
            <a:r>
              <a:rPr kumimoji="0" lang="en-US" sz="1700"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        	</a:t>
            </a:r>
            <a:r>
              <a:rPr kumimoji="0" lang="en-US" sz="1700" b="0" i="0" u="none" strike="noStrike" kern="1200" cap="none" spc="0" normalizeH="0" baseline="0" noProof="0" dirty="0">
                <a:ln>
                  <a:noFill/>
                </a:ln>
                <a:solidFill>
                  <a:srgbClr val="FFC000"/>
                </a:solidFill>
                <a:effectLst/>
                <a:uLnTx/>
                <a:uFillTx/>
                <a:latin typeface="Bahnschrift" panose="020B0502040204020203" pitchFamily="34" charset="0"/>
                <a:ea typeface="+mn-ea"/>
                <a:cs typeface="+mn-cs"/>
              </a:rPr>
              <a:t>while</a:t>
            </a:r>
            <a:r>
              <a:rPr kumimoji="0" lang="en-US" sz="1700"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 (temp </a:t>
            </a:r>
            <a:r>
              <a:rPr kumimoji="0" lang="en-US" sz="1700" b="0" i="0" u="none" strike="noStrike" kern="1200" cap="none" spc="0" normalizeH="0" baseline="0" noProof="0" dirty="0">
                <a:ln>
                  <a:noFill/>
                </a:ln>
                <a:solidFill>
                  <a:srgbClr val="FFC000"/>
                </a:solidFill>
                <a:effectLst/>
                <a:uLnTx/>
                <a:uFillTx/>
                <a:latin typeface="Bahnschrift" panose="020B0502040204020203" pitchFamily="34" charset="0"/>
                <a:ea typeface="+mn-ea"/>
                <a:cs typeface="+mn-cs"/>
              </a:rPr>
              <a:t>-&gt; </a:t>
            </a:r>
            <a:r>
              <a:rPr kumimoji="0" lang="en-US" sz="1700"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next</a:t>
            </a:r>
            <a:r>
              <a:rPr kumimoji="0" lang="en-US" sz="1700" b="0" i="0" u="none" strike="noStrike" kern="1200" cap="none" spc="0" normalizeH="0" baseline="0" noProof="0" dirty="0">
                <a:ln>
                  <a:noFill/>
                </a:ln>
                <a:solidFill>
                  <a:srgbClr val="FFC000"/>
                </a:solidFill>
                <a:effectLst/>
                <a:uLnTx/>
                <a:uFillTx/>
                <a:latin typeface="Bahnschrift" panose="020B0502040204020203" pitchFamily="34" charset="0"/>
                <a:ea typeface="+mn-ea"/>
                <a:cs typeface="+mn-cs"/>
              </a:rPr>
              <a:t> != </a:t>
            </a:r>
            <a:r>
              <a:rPr kumimoji="0" lang="en-US" sz="1700"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NULL)  </a:t>
            </a:r>
          </a:p>
          <a:p>
            <a:pPr marL="0" marR="0" lvl="0" indent="0" algn="l" defTabSz="457200" rtl="0" eaLnBrk="1" fontAlgn="auto" latinLnBrk="0" hangingPunct="1">
              <a:lnSpc>
                <a:spcPct val="100000"/>
              </a:lnSpc>
              <a:spcBef>
                <a:spcPts val="0"/>
              </a:spcBef>
              <a:spcAft>
                <a:spcPts val="1000"/>
              </a:spcAft>
              <a:buClr>
                <a:prstClr val="white"/>
              </a:buClr>
              <a:buSzPct val="100000"/>
              <a:buFont typeface="Arial"/>
              <a:buNone/>
              <a:tabLst/>
              <a:defRPr/>
            </a:pPr>
            <a:r>
              <a:rPr kumimoji="0" lang="en-US" sz="1700"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        	{  </a:t>
            </a:r>
          </a:p>
          <a:p>
            <a:pPr marL="0" marR="0" lvl="0" indent="0" algn="l" defTabSz="457200" rtl="0" eaLnBrk="1" fontAlgn="auto" latinLnBrk="0" hangingPunct="1">
              <a:lnSpc>
                <a:spcPct val="100000"/>
              </a:lnSpc>
              <a:spcBef>
                <a:spcPts val="0"/>
              </a:spcBef>
              <a:spcAft>
                <a:spcPts val="1000"/>
              </a:spcAft>
              <a:buClr>
                <a:prstClr val="white"/>
              </a:buClr>
              <a:buSzPct val="100000"/>
              <a:buFont typeface="Arial"/>
              <a:buNone/>
              <a:tabLst/>
              <a:defRPr/>
            </a:pPr>
            <a:r>
              <a:rPr kumimoji="0" lang="en-US" sz="1700"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            		temp = temp </a:t>
            </a:r>
            <a:r>
              <a:rPr kumimoji="0" lang="en-US" sz="1700" b="0" i="0" u="none" strike="noStrike" kern="1200" cap="none" spc="0" normalizeH="0" baseline="0" noProof="0" dirty="0">
                <a:ln>
                  <a:noFill/>
                </a:ln>
                <a:solidFill>
                  <a:srgbClr val="FFC000"/>
                </a:solidFill>
                <a:effectLst/>
                <a:uLnTx/>
                <a:uFillTx/>
                <a:latin typeface="Bahnschrift" panose="020B0502040204020203" pitchFamily="34" charset="0"/>
                <a:ea typeface="+mn-ea"/>
                <a:cs typeface="+mn-cs"/>
              </a:rPr>
              <a:t>-&gt;</a:t>
            </a:r>
            <a:r>
              <a:rPr kumimoji="0" lang="en-US" sz="1700"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 next;  </a:t>
            </a:r>
          </a:p>
          <a:p>
            <a:pPr marL="0" marR="0" lvl="0" indent="0" algn="l" defTabSz="457200" rtl="0" eaLnBrk="1" fontAlgn="auto" latinLnBrk="0" hangingPunct="1">
              <a:lnSpc>
                <a:spcPct val="100000"/>
              </a:lnSpc>
              <a:spcBef>
                <a:spcPts val="0"/>
              </a:spcBef>
              <a:spcAft>
                <a:spcPts val="1000"/>
              </a:spcAft>
              <a:buClr>
                <a:prstClr val="white"/>
              </a:buClr>
              <a:buSzPct val="100000"/>
              <a:buFont typeface="Arial"/>
              <a:buNone/>
              <a:tabLst/>
              <a:defRPr/>
            </a:pPr>
            <a:r>
              <a:rPr kumimoji="0" lang="en-US" sz="1700"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       		 }  </a:t>
            </a:r>
          </a:p>
          <a:p>
            <a:pPr marL="0" marR="0" lvl="0" indent="0" algn="l" defTabSz="457200" rtl="0" eaLnBrk="1" fontAlgn="auto" latinLnBrk="0" hangingPunct="1">
              <a:lnSpc>
                <a:spcPct val="100000"/>
              </a:lnSpc>
              <a:spcBef>
                <a:spcPts val="0"/>
              </a:spcBef>
              <a:spcAft>
                <a:spcPts val="1000"/>
              </a:spcAft>
              <a:buClr>
                <a:prstClr val="white"/>
              </a:buClr>
              <a:buSzPct val="100000"/>
              <a:buFont typeface="Arial"/>
              <a:buNone/>
              <a:tabLst/>
              <a:defRPr/>
            </a:pPr>
            <a:r>
              <a:rPr kumimoji="0" lang="en-US" sz="1700"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        	temp</a:t>
            </a:r>
            <a:r>
              <a:rPr kumimoji="0" lang="en-US" sz="1700" b="0" i="0" u="none" strike="noStrike" kern="1200" cap="none" spc="0" normalizeH="0" baseline="0" noProof="0" dirty="0">
                <a:ln>
                  <a:noFill/>
                </a:ln>
                <a:solidFill>
                  <a:srgbClr val="FFC000"/>
                </a:solidFill>
                <a:effectLst/>
                <a:uLnTx/>
                <a:uFillTx/>
                <a:latin typeface="Bahnschrift" panose="020B0502040204020203" pitchFamily="34" charset="0"/>
                <a:ea typeface="+mn-ea"/>
                <a:cs typeface="+mn-cs"/>
              </a:rPr>
              <a:t>-&gt;</a:t>
            </a:r>
            <a:r>
              <a:rPr kumimoji="0" lang="en-US" sz="1700"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next = ptr;  </a:t>
            </a:r>
          </a:p>
          <a:p>
            <a:pPr marL="0" marR="0" lvl="0" indent="0" algn="l" defTabSz="457200" rtl="0" eaLnBrk="1" fontAlgn="auto" latinLnBrk="0" hangingPunct="1">
              <a:lnSpc>
                <a:spcPct val="100000"/>
              </a:lnSpc>
              <a:spcBef>
                <a:spcPts val="0"/>
              </a:spcBef>
              <a:spcAft>
                <a:spcPts val="1000"/>
              </a:spcAft>
              <a:buClr>
                <a:prstClr val="white"/>
              </a:buClr>
              <a:buSzPct val="100000"/>
              <a:buFont typeface="Arial"/>
              <a:buNone/>
              <a:tabLst/>
              <a:defRPr/>
            </a:pPr>
            <a:r>
              <a:rPr kumimoji="0" lang="en-US" sz="1700"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       		ptr</a:t>
            </a:r>
            <a:r>
              <a:rPr kumimoji="0" lang="en-US" sz="1700" b="0" i="0" u="none" strike="noStrike" kern="1200" cap="none" spc="0" normalizeH="0" baseline="0" noProof="0" dirty="0">
                <a:ln>
                  <a:noFill/>
                </a:ln>
                <a:solidFill>
                  <a:srgbClr val="FFC000"/>
                </a:solidFill>
                <a:effectLst/>
                <a:uLnTx/>
                <a:uFillTx/>
                <a:latin typeface="Bahnschrift" panose="020B0502040204020203" pitchFamily="34" charset="0"/>
                <a:ea typeface="+mn-ea"/>
                <a:cs typeface="+mn-cs"/>
              </a:rPr>
              <a:t>-&gt;</a:t>
            </a:r>
            <a:r>
              <a:rPr kumimoji="0" lang="en-US" sz="1700"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next = NULL; </a:t>
            </a:r>
          </a:p>
        </p:txBody>
      </p:sp>
    </p:spTree>
    <p:extLst>
      <p:ext uri="{BB962C8B-B14F-4D97-AF65-F5344CB8AC3E}">
        <p14:creationId xmlns:p14="http://schemas.microsoft.com/office/powerpoint/2010/main" val="4222497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F4F05D7-1A57-23A6-F048-0EBC7DA9F840}"/>
              </a:ext>
            </a:extLst>
          </p:cNvPr>
          <p:cNvPicPr>
            <a:picLocks noGrp="1" noChangeAspect="1"/>
          </p:cNvPicPr>
          <p:nvPr>
            <p:ph idx="1"/>
          </p:nvPr>
        </p:nvPicPr>
        <p:blipFill>
          <a:blip r:embed="rId2"/>
          <a:stretch>
            <a:fillRect/>
          </a:stretch>
        </p:blipFill>
        <p:spPr>
          <a:xfrm>
            <a:off x="940674" y="685658"/>
            <a:ext cx="10310651" cy="54866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09563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encil and answer-sheet">
            <a:extLst>
              <a:ext uri="{FF2B5EF4-FFF2-40B4-BE49-F238E27FC236}">
                <a16:creationId xmlns:a16="http://schemas.microsoft.com/office/drawing/2014/main" id="{F1F16D24-C68D-7955-2E2C-0922D4C13EA7}"/>
              </a:ext>
            </a:extLst>
          </p:cNvPr>
          <p:cNvPicPr>
            <a:picLocks noChangeAspect="1"/>
          </p:cNvPicPr>
          <p:nvPr/>
        </p:nvPicPr>
        <p:blipFill rotWithShape="1">
          <a:blip r:embed="rId4">
            <a:alphaModFix amt="20000"/>
          </a:blip>
          <a:srcRect b="881"/>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63697628-1BC5-4CE2-910B-1A2DFAEF53C1}"/>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dirty="0"/>
              <a:t>Refer to </a:t>
            </a:r>
            <a:r>
              <a:rPr lang="en-US" sz="4800" dirty="0">
                <a:hlinkClick r:id="rId5" action="ppaction://hlinkfile"/>
              </a:rPr>
              <a:t>example 2</a:t>
            </a:r>
            <a:r>
              <a:rPr lang="en-US" sz="4800" dirty="0"/>
              <a:t> for code demonstration</a:t>
            </a:r>
          </a:p>
        </p:txBody>
      </p:sp>
    </p:spTree>
    <p:extLst>
      <p:ext uri="{BB962C8B-B14F-4D97-AF65-F5344CB8AC3E}">
        <p14:creationId xmlns:p14="http://schemas.microsoft.com/office/powerpoint/2010/main" val="2694408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93068-B335-D833-66C6-8295F9B0A90C}"/>
              </a:ext>
            </a:extLst>
          </p:cNvPr>
          <p:cNvSpPr>
            <a:spLocks noGrp="1"/>
          </p:cNvSpPr>
          <p:nvPr>
            <p:ph type="title"/>
          </p:nvPr>
        </p:nvSpPr>
        <p:spPr>
          <a:xfrm>
            <a:off x="685801" y="464457"/>
            <a:ext cx="10131425" cy="841829"/>
          </a:xfrm>
        </p:spPr>
        <p:txBody>
          <a:bodyPr/>
          <a:lstStyle/>
          <a:p>
            <a:r>
              <a:rPr lang="en-US" b="1" dirty="0">
                <a:effectLst>
                  <a:outerShdw blurRad="38100" dist="38100" dir="2700000" algn="tl">
                    <a:srgbClr val="000000">
                      <a:alpha val="43137"/>
                    </a:srgbClr>
                  </a:outerShdw>
                </a:effectLst>
                <a:latin typeface="Bahnschrift" panose="020B0502040204020203" pitchFamily="34" charset="0"/>
              </a:rPr>
              <a:t>Insertion after specified Node</a:t>
            </a:r>
          </a:p>
        </p:txBody>
      </p:sp>
      <p:sp>
        <p:nvSpPr>
          <p:cNvPr id="3" name="Content Placeholder 2">
            <a:extLst>
              <a:ext uri="{FF2B5EF4-FFF2-40B4-BE49-F238E27FC236}">
                <a16:creationId xmlns:a16="http://schemas.microsoft.com/office/drawing/2014/main" id="{7BED0D45-6881-D268-83F0-E94260CA1B65}"/>
              </a:ext>
            </a:extLst>
          </p:cNvPr>
          <p:cNvSpPr>
            <a:spLocks noGrp="1"/>
          </p:cNvSpPr>
          <p:nvPr>
            <p:ph idx="1"/>
          </p:nvPr>
        </p:nvSpPr>
        <p:spPr>
          <a:xfrm>
            <a:off x="685801" y="1663096"/>
            <a:ext cx="10131425" cy="1442962"/>
          </a:xfrm>
        </p:spPr>
        <p:txBody>
          <a:bodyPr>
            <a:normAutofit/>
          </a:bodyPr>
          <a:lstStyle/>
          <a:p>
            <a:r>
              <a:rPr lang="en-US" sz="2200" dirty="0">
                <a:latin typeface="Bahnschrift" panose="020B0502040204020203" pitchFamily="34" charset="0"/>
              </a:rPr>
              <a:t>To insert an element after the specified number of nodes into the linked list, we need to skip the desired number of elements in the list to move the pointer at the position after which the node will be inserted. This will be done by using the following.</a:t>
            </a:r>
          </a:p>
        </p:txBody>
      </p:sp>
      <p:sp>
        <p:nvSpPr>
          <p:cNvPr id="4" name="Rectangle: Rounded Corners 3">
            <a:extLst>
              <a:ext uri="{FF2B5EF4-FFF2-40B4-BE49-F238E27FC236}">
                <a16:creationId xmlns:a16="http://schemas.microsoft.com/office/drawing/2014/main" id="{B1BD521D-75A5-FC8C-D270-BB8BCD207CDC}"/>
              </a:ext>
            </a:extLst>
          </p:cNvPr>
          <p:cNvSpPr/>
          <p:nvPr/>
        </p:nvSpPr>
        <p:spPr>
          <a:xfrm>
            <a:off x="685800" y="3309257"/>
            <a:ext cx="3581399" cy="317863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2000" b="1" dirty="0">
                <a:solidFill>
                  <a:schemeClr val="tx1"/>
                </a:solidFill>
              </a:rPr>
              <a:t>emp=head;  </a:t>
            </a:r>
          </a:p>
          <a:p>
            <a:r>
              <a:rPr lang="en-US" sz="2000" b="1" dirty="0">
                <a:solidFill>
                  <a:schemeClr val="tx1"/>
                </a:solidFill>
              </a:rPr>
              <a:t>            </a:t>
            </a:r>
            <a:r>
              <a:rPr lang="en-US" sz="2000" b="1" dirty="0">
                <a:solidFill>
                  <a:srgbClr val="FFC000"/>
                </a:solidFill>
              </a:rPr>
              <a:t>for</a:t>
            </a:r>
            <a:r>
              <a:rPr lang="en-US" sz="2000" b="1" dirty="0">
                <a:solidFill>
                  <a:schemeClr val="tx1"/>
                </a:solidFill>
              </a:rPr>
              <a:t>( </a:t>
            </a:r>
            <a:r>
              <a:rPr lang="en-US" sz="2000" b="1" dirty="0" err="1">
                <a:solidFill>
                  <a:schemeClr val="tx1"/>
                </a:solidFill>
              </a:rPr>
              <a:t>i</a:t>
            </a:r>
            <a:r>
              <a:rPr lang="en-US" sz="2000" b="1" dirty="0">
                <a:solidFill>
                  <a:schemeClr val="tx1"/>
                </a:solidFill>
              </a:rPr>
              <a:t>=0 ; </a:t>
            </a:r>
            <a:r>
              <a:rPr lang="en-US" sz="2000" b="1" dirty="0" err="1">
                <a:solidFill>
                  <a:schemeClr val="tx1"/>
                </a:solidFill>
              </a:rPr>
              <a:t>i</a:t>
            </a:r>
            <a:r>
              <a:rPr lang="en-US" sz="2000" b="1" dirty="0">
                <a:solidFill>
                  <a:srgbClr val="FFC000"/>
                </a:solidFill>
              </a:rPr>
              <a:t>&lt;</a:t>
            </a:r>
            <a:r>
              <a:rPr lang="en-US" sz="2000" b="1" dirty="0">
                <a:solidFill>
                  <a:schemeClr val="tx1"/>
                </a:solidFill>
              </a:rPr>
              <a:t> loc ; </a:t>
            </a:r>
            <a:r>
              <a:rPr lang="en-US" sz="2000" b="1" dirty="0" err="1">
                <a:solidFill>
                  <a:schemeClr val="tx1"/>
                </a:solidFill>
              </a:rPr>
              <a:t>i</a:t>
            </a:r>
            <a:r>
              <a:rPr lang="en-US" sz="2000" b="1" dirty="0">
                <a:solidFill>
                  <a:srgbClr val="FFC000"/>
                </a:solidFill>
              </a:rPr>
              <a:t>++</a:t>
            </a:r>
            <a:r>
              <a:rPr lang="en-US" sz="2000" b="1" dirty="0">
                <a:solidFill>
                  <a:schemeClr val="tx1"/>
                </a:solidFill>
              </a:rPr>
              <a:t> )  </a:t>
            </a:r>
          </a:p>
          <a:p>
            <a:r>
              <a:rPr lang="en-US" sz="2000" b="1" dirty="0">
                <a:solidFill>
                  <a:schemeClr val="tx1"/>
                </a:solidFill>
              </a:rPr>
              <a:t>            {  </a:t>
            </a:r>
          </a:p>
          <a:p>
            <a:r>
              <a:rPr lang="en-US" sz="2000" b="1" dirty="0">
                <a:solidFill>
                  <a:schemeClr val="tx1"/>
                </a:solidFill>
              </a:rPr>
              <a:t>                temp = temp</a:t>
            </a:r>
            <a:r>
              <a:rPr lang="en-US" sz="2000" b="1" dirty="0">
                <a:solidFill>
                  <a:srgbClr val="FFC000"/>
                </a:solidFill>
              </a:rPr>
              <a:t>-&gt;</a:t>
            </a:r>
            <a:r>
              <a:rPr lang="en-US" sz="2000" b="1" dirty="0">
                <a:solidFill>
                  <a:schemeClr val="tx1"/>
                </a:solidFill>
              </a:rPr>
              <a:t>next;  </a:t>
            </a:r>
          </a:p>
          <a:p>
            <a:r>
              <a:rPr lang="en-US" sz="2000" b="1" dirty="0">
                <a:solidFill>
                  <a:schemeClr val="tx1"/>
                </a:solidFill>
              </a:rPr>
              <a:t>                </a:t>
            </a:r>
            <a:r>
              <a:rPr lang="en-US" sz="2000" b="1" dirty="0">
                <a:solidFill>
                  <a:srgbClr val="FFC000"/>
                </a:solidFill>
              </a:rPr>
              <a:t>if</a:t>
            </a:r>
            <a:r>
              <a:rPr lang="en-US" sz="2000" b="1" dirty="0">
                <a:solidFill>
                  <a:schemeClr val="tx1"/>
                </a:solidFill>
              </a:rPr>
              <a:t>(temp </a:t>
            </a:r>
            <a:r>
              <a:rPr lang="en-US" sz="2000" b="1" dirty="0">
                <a:solidFill>
                  <a:srgbClr val="FFC000"/>
                </a:solidFill>
              </a:rPr>
              <a:t>== </a:t>
            </a:r>
            <a:r>
              <a:rPr lang="en-US" sz="2000" b="1" dirty="0">
                <a:solidFill>
                  <a:schemeClr val="tx1"/>
                </a:solidFill>
              </a:rPr>
              <a:t>NULL)  </a:t>
            </a:r>
          </a:p>
          <a:p>
            <a:r>
              <a:rPr lang="en-US" sz="2000" b="1" dirty="0">
                <a:solidFill>
                  <a:schemeClr val="tx1"/>
                </a:solidFill>
              </a:rPr>
              <a:t>                {  </a:t>
            </a:r>
          </a:p>
          <a:p>
            <a:r>
              <a:rPr lang="en-US" sz="2000" b="1" dirty="0">
                <a:solidFill>
                  <a:schemeClr val="tx1"/>
                </a:solidFill>
              </a:rPr>
              <a:t>                    </a:t>
            </a:r>
            <a:r>
              <a:rPr lang="en-US" sz="2000" b="1" dirty="0">
                <a:solidFill>
                  <a:srgbClr val="FFC000"/>
                </a:solidFill>
              </a:rPr>
              <a:t>return</a:t>
            </a:r>
            <a:r>
              <a:rPr lang="en-US" sz="2000" b="1" dirty="0">
                <a:solidFill>
                  <a:schemeClr val="tx1"/>
                </a:solidFill>
              </a:rPr>
              <a:t>;  </a:t>
            </a:r>
          </a:p>
          <a:p>
            <a:r>
              <a:rPr lang="en-US" sz="2000" b="1" dirty="0">
                <a:solidFill>
                  <a:schemeClr val="tx1"/>
                </a:solidFill>
              </a:rPr>
              <a:t>                }  </a:t>
            </a:r>
          </a:p>
          <a:p>
            <a:r>
              <a:rPr lang="en-US" sz="2000" b="1" dirty="0">
                <a:solidFill>
                  <a:schemeClr val="tx1"/>
                </a:solidFill>
              </a:rPr>
              <a:t>            } </a:t>
            </a:r>
            <a:endParaRPr lang="en-US" b="1" dirty="0">
              <a:solidFill>
                <a:schemeClr val="tx1"/>
              </a:solidFill>
            </a:endParaRPr>
          </a:p>
        </p:txBody>
      </p:sp>
      <p:sp>
        <p:nvSpPr>
          <p:cNvPr id="5" name="TextBox 4">
            <a:extLst>
              <a:ext uri="{FF2B5EF4-FFF2-40B4-BE49-F238E27FC236}">
                <a16:creationId xmlns:a16="http://schemas.microsoft.com/office/drawing/2014/main" id="{C2EA253C-CB84-1489-C70D-BC412ADA54E6}"/>
              </a:ext>
            </a:extLst>
          </p:cNvPr>
          <p:cNvSpPr txBox="1"/>
          <p:nvPr/>
        </p:nvSpPr>
        <p:spPr>
          <a:xfrm>
            <a:off x="4601029" y="3699863"/>
            <a:ext cx="7097486" cy="1107996"/>
          </a:xfrm>
          <a:prstGeom prst="rect">
            <a:avLst/>
          </a:prstGeom>
          <a:noFill/>
        </p:spPr>
        <p:txBody>
          <a:bodyPr wrap="square" rtlCol="0">
            <a:spAutoFit/>
          </a:bodyPr>
          <a:lstStyle/>
          <a:p>
            <a:pPr marL="342900" indent="-342900">
              <a:buFont typeface="Arial" panose="020B0604020202020204" pitchFamily="34" charset="0"/>
              <a:buChar char="•"/>
            </a:pPr>
            <a:r>
              <a:rPr lang="en-US" sz="2200" dirty="0">
                <a:latin typeface="Bahnschrift" panose="020B0502040204020203" pitchFamily="34" charset="0"/>
              </a:rPr>
              <a:t>Allocate the space for the new node and add the item to the data part of it. This will be done by using the following.</a:t>
            </a:r>
          </a:p>
        </p:txBody>
      </p:sp>
      <p:sp>
        <p:nvSpPr>
          <p:cNvPr id="6" name="Rectangle: Rounded Corners 5">
            <a:extLst>
              <a:ext uri="{FF2B5EF4-FFF2-40B4-BE49-F238E27FC236}">
                <a16:creationId xmlns:a16="http://schemas.microsoft.com/office/drawing/2014/main" id="{F820CFB9-6A7B-756C-526F-E451789BD8FD}"/>
              </a:ext>
            </a:extLst>
          </p:cNvPr>
          <p:cNvSpPr/>
          <p:nvPr/>
        </p:nvSpPr>
        <p:spPr>
          <a:xfrm>
            <a:off x="4847771" y="4949371"/>
            <a:ext cx="6658429" cy="144296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b="1" dirty="0">
                <a:solidFill>
                  <a:schemeClr val="tx1"/>
                </a:solidFill>
                <a:latin typeface="Bahnschrift" panose="020B0502040204020203" pitchFamily="34" charset="0"/>
              </a:rPr>
              <a:t>ptr = (</a:t>
            </a:r>
            <a:r>
              <a:rPr lang="en-US" sz="2000" b="1" dirty="0">
                <a:solidFill>
                  <a:srgbClr val="FFC000"/>
                </a:solidFill>
                <a:latin typeface="Bahnschrift" panose="020B0502040204020203" pitchFamily="34" charset="0"/>
              </a:rPr>
              <a:t>struct</a:t>
            </a:r>
            <a:r>
              <a:rPr lang="en-US" sz="2000" b="1" dirty="0">
                <a:solidFill>
                  <a:schemeClr val="tx1"/>
                </a:solidFill>
                <a:latin typeface="Bahnschrift" panose="020B0502040204020203" pitchFamily="34" charset="0"/>
              </a:rPr>
              <a:t> node *) </a:t>
            </a:r>
            <a:r>
              <a:rPr lang="en-US" sz="2000" b="1" dirty="0">
                <a:solidFill>
                  <a:srgbClr val="FFC000"/>
                </a:solidFill>
                <a:latin typeface="Bahnschrift" panose="020B0502040204020203" pitchFamily="34" charset="0"/>
              </a:rPr>
              <a:t>malloc</a:t>
            </a:r>
            <a:r>
              <a:rPr lang="en-US" sz="2000" b="1" dirty="0">
                <a:solidFill>
                  <a:schemeClr val="tx1"/>
                </a:solidFill>
                <a:latin typeface="Bahnschrift" panose="020B0502040204020203" pitchFamily="34" charset="0"/>
              </a:rPr>
              <a:t> ( </a:t>
            </a:r>
            <a:r>
              <a:rPr lang="en-US" sz="2000" b="1" dirty="0" err="1">
                <a:solidFill>
                  <a:srgbClr val="FFC000"/>
                </a:solidFill>
                <a:latin typeface="Bahnschrift" panose="020B0502040204020203" pitchFamily="34" charset="0"/>
              </a:rPr>
              <a:t>sizeof</a:t>
            </a:r>
            <a:r>
              <a:rPr lang="en-US" sz="2000" b="1" dirty="0">
                <a:solidFill>
                  <a:schemeClr val="tx1"/>
                </a:solidFill>
                <a:latin typeface="Bahnschrift" panose="020B0502040204020203" pitchFamily="34" charset="0"/>
              </a:rPr>
              <a:t>( </a:t>
            </a:r>
            <a:r>
              <a:rPr lang="en-US" sz="2000" b="1" dirty="0">
                <a:solidFill>
                  <a:srgbClr val="FFC000"/>
                </a:solidFill>
                <a:latin typeface="Bahnschrift" panose="020B0502040204020203" pitchFamily="34" charset="0"/>
              </a:rPr>
              <a:t>struct</a:t>
            </a:r>
            <a:r>
              <a:rPr lang="en-US" sz="2000" b="1" dirty="0">
                <a:solidFill>
                  <a:schemeClr val="tx1"/>
                </a:solidFill>
                <a:latin typeface="Bahnschrift" panose="020B0502040204020203" pitchFamily="34" charset="0"/>
              </a:rPr>
              <a:t> node ) );  </a:t>
            </a:r>
          </a:p>
          <a:p>
            <a:pPr algn="ctr"/>
            <a:r>
              <a:rPr lang="en-US" sz="2000" b="1" dirty="0">
                <a:solidFill>
                  <a:schemeClr val="tx1"/>
                </a:solidFill>
                <a:latin typeface="Bahnschrift" panose="020B0502040204020203" pitchFamily="34" charset="0"/>
              </a:rPr>
              <a:t>        ptr</a:t>
            </a:r>
            <a:r>
              <a:rPr lang="en-US" sz="2000" b="1" dirty="0">
                <a:solidFill>
                  <a:srgbClr val="FFC000"/>
                </a:solidFill>
                <a:latin typeface="Bahnschrift" panose="020B0502040204020203" pitchFamily="34" charset="0"/>
              </a:rPr>
              <a:t>-&gt;</a:t>
            </a:r>
            <a:r>
              <a:rPr lang="en-US" sz="2000" b="1" dirty="0">
                <a:solidFill>
                  <a:schemeClr val="tx1"/>
                </a:solidFill>
                <a:latin typeface="Bahnschrift" panose="020B0502040204020203" pitchFamily="34" charset="0"/>
              </a:rPr>
              <a:t>data = item; </a:t>
            </a:r>
          </a:p>
        </p:txBody>
      </p:sp>
    </p:spTree>
    <p:extLst>
      <p:ext uri="{BB962C8B-B14F-4D97-AF65-F5344CB8AC3E}">
        <p14:creationId xmlns:p14="http://schemas.microsoft.com/office/powerpoint/2010/main" val="3397507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8E8B1-90AF-35DA-D6F4-8E57C3403E68}"/>
              </a:ext>
            </a:extLst>
          </p:cNvPr>
          <p:cNvSpPr>
            <a:spLocks noGrp="1"/>
          </p:cNvSpPr>
          <p:nvPr>
            <p:ph type="title"/>
          </p:nvPr>
        </p:nvSpPr>
        <p:spPr>
          <a:xfrm>
            <a:off x="685801" y="478971"/>
            <a:ext cx="10131425" cy="754743"/>
          </a:xfrm>
        </p:spPr>
        <p:txBody>
          <a:bodyPr>
            <a:normAutofit/>
          </a:bodyPr>
          <a:lstStyle/>
          <a:p>
            <a:r>
              <a:rPr kumimoji="0" lang="en-US" sz="3600" b="1" i="0" u="none" strike="noStrike" kern="1200" cap="all" spc="0" normalizeH="0" baseline="0" noProof="0" dirty="0">
                <a:ln w="3175" cmpd="sng">
                  <a:noFill/>
                </a:ln>
                <a:solidFill>
                  <a:prstClr val="white"/>
                </a:solidFill>
                <a:effectLst>
                  <a:outerShdw blurRad="38100" dist="38100" dir="2700000" algn="tl">
                    <a:srgbClr val="000000">
                      <a:alpha val="43137"/>
                    </a:srgbClr>
                  </a:outerShdw>
                </a:effectLst>
                <a:uLnTx/>
                <a:uFillTx/>
                <a:latin typeface="Bahnschrift" panose="020B0502040204020203" pitchFamily="34" charset="0"/>
                <a:ea typeface="+mj-ea"/>
                <a:cs typeface="+mj-cs"/>
              </a:rPr>
              <a:t>Insertion after specified Node</a:t>
            </a:r>
            <a:endParaRPr lang="en-US" dirty="0"/>
          </a:p>
        </p:txBody>
      </p:sp>
      <p:sp>
        <p:nvSpPr>
          <p:cNvPr id="3" name="Content Placeholder 2">
            <a:extLst>
              <a:ext uri="{FF2B5EF4-FFF2-40B4-BE49-F238E27FC236}">
                <a16:creationId xmlns:a16="http://schemas.microsoft.com/office/drawing/2014/main" id="{F6CCAB8B-CE1E-4050-3F12-9B849E85B90F}"/>
              </a:ext>
            </a:extLst>
          </p:cNvPr>
          <p:cNvSpPr>
            <a:spLocks noGrp="1"/>
          </p:cNvSpPr>
          <p:nvPr>
            <p:ph idx="1"/>
          </p:nvPr>
        </p:nvSpPr>
        <p:spPr>
          <a:xfrm>
            <a:off x="685801" y="1488924"/>
            <a:ext cx="10131425" cy="2650067"/>
          </a:xfrm>
        </p:spPr>
        <p:txBody>
          <a:bodyPr>
            <a:normAutofit lnSpcReduction="10000"/>
          </a:bodyPr>
          <a:lstStyle/>
          <a:p>
            <a:pPr marL="0" indent="0">
              <a:buNone/>
            </a:pPr>
            <a:r>
              <a:rPr lang="en-US" sz="2200" dirty="0">
                <a:latin typeface="Bahnschrift" panose="020B0502040204020203" pitchFamily="34" charset="0"/>
              </a:rPr>
              <a:t>Now, we just need to make a few more link adjustments and our node at will be inserted at the specified position. </a:t>
            </a:r>
          </a:p>
          <a:p>
            <a:pPr marL="0" indent="0">
              <a:buNone/>
            </a:pPr>
            <a:r>
              <a:rPr lang="en-US" sz="2200" dirty="0">
                <a:latin typeface="Bahnschrift" panose="020B0502040204020203" pitchFamily="34" charset="0"/>
              </a:rPr>
              <a:t>Since, at the end of the loop, the loop pointer temp would be pointing to the node after which the new node will be inserted. Therefore, the next part of the new node ptr must contain the address of the next part of the temp (since, ptr will be in between temp and the next of the temp). </a:t>
            </a:r>
          </a:p>
          <a:p>
            <a:pPr marL="0" indent="0">
              <a:buNone/>
            </a:pPr>
            <a:r>
              <a:rPr lang="en-US" sz="2200" dirty="0">
                <a:latin typeface="Bahnschrift" panose="020B0502040204020203" pitchFamily="34" charset="0"/>
              </a:rPr>
              <a:t>This will be done by using the following statements.</a:t>
            </a:r>
          </a:p>
        </p:txBody>
      </p:sp>
      <p:sp>
        <p:nvSpPr>
          <p:cNvPr id="4" name="Rectangle: Rounded Corners 3">
            <a:extLst>
              <a:ext uri="{FF2B5EF4-FFF2-40B4-BE49-F238E27FC236}">
                <a16:creationId xmlns:a16="http://schemas.microsoft.com/office/drawing/2014/main" id="{2E2DC948-3ABA-8606-228B-F9E776148FA4}"/>
              </a:ext>
            </a:extLst>
          </p:cNvPr>
          <p:cNvSpPr/>
          <p:nvPr/>
        </p:nvSpPr>
        <p:spPr>
          <a:xfrm>
            <a:off x="3207657" y="4252685"/>
            <a:ext cx="5776686" cy="5080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b="1" dirty="0">
                <a:solidFill>
                  <a:schemeClr val="tx1"/>
                </a:solidFill>
                <a:latin typeface="Bahnschrift" panose="020B0502040204020203" pitchFamily="34" charset="0"/>
              </a:rPr>
              <a:t>ptr</a:t>
            </a:r>
            <a:r>
              <a:rPr lang="en-US" sz="2000" b="1" dirty="0">
                <a:solidFill>
                  <a:srgbClr val="FFC000"/>
                </a:solidFill>
                <a:latin typeface="Bahnschrift" panose="020B0502040204020203" pitchFamily="34" charset="0"/>
              </a:rPr>
              <a:t>→</a:t>
            </a:r>
            <a:r>
              <a:rPr lang="en-US" sz="2000" b="1" dirty="0">
                <a:solidFill>
                  <a:schemeClr val="tx1"/>
                </a:solidFill>
                <a:latin typeface="Bahnschrift" panose="020B0502040204020203" pitchFamily="34" charset="0"/>
              </a:rPr>
              <a:t> next = temp </a:t>
            </a:r>
            <a:r>
              <a:rPr lang="en-US" sz="2000" b="1" dirty="0">
                <a:solidFill>
                  <a:srgbClr val="FFC000"/>
                </a:solidFill>
                <a:latin typeface="Bahnschrift" panose="020B0502040204020203" pitchFamily="34" charset="0"/>
              </a:rPr>
              <a:t>→</a:t>
            </a:r>
            <a:r>
              <a:rPr lang="en-US" sz="2000" b="1" dirty="0">
                <a:solidFill>
                  <a:schemeClr val="tx1"/>
                </a:solidFill>
                <a:latin typeface="Bahnschrift" panose="020B0502040204020203" pitchFamily="34" charset="0"/>
              </a:rPr>
              <a:t> next </a:t>
            </a:r>
          </a:p>
        </p:txBody>
      </p:sp>
      <p:sp>
        <p:nvSpPr>
          <p:cNvPr id="5" name="TextBox 4">
            <a:extLst>
              <a:ext uri="{FF2B5EF4-FFF2-40B4-BE49-F238E27FC236}">
                <a16:creationId xmlns:a16="http://schemas.microsoft.com/office/drawing/2014/main" id="{8C2C04F8-3F3C-9B39-3EFB-C738ADC1ADF3}"/>
              </a:ext>
            </a:extLst>
          </p:cNvPr>
          <p:cNvSpPr txBox="1"/>
          <p:nvPr/>
        </p:nvSpPr>
        <p:spPr>
          <a:xfrm>
            <a:off x="841829" y="4874379"/>
            <a:ext cx="8839200" cy="769441"/>
          </a:xfrm>
          <a:prstGeom prst="rect">
            <a:avLst/>
          </a:prstGeom>
          <a:noFill/>
        </p:spPr>
        <p:txBody>
          <a:bodyPr wrap="square" rtlCol="0">
            <a:spAutoFit/>
          </a:bodyPr>
          <a:lstStyle/>
          <a:p>
            <a:r>
              <a:rPr lang="en-US" sz="2200" dirty="0">
                <a:latin typeface="Bahnschrift" panose="020B0502040204020203" pitchFamily="34" charset="0"/>
              </a:rPr>
              <a:t>now, we just need to make the next part of the temp, point to the new node ptr. This will insert the new node ptr, at the specified position.</a:t>
            </a:r>
          </a:p>
        </p:txBody>
      </p:sp>
      <p:sp>
        <p:nvSpPr>
          <p:cNvPr id="6" name="Rectangle: Rounded Corners 5">
            <a:extLst>
              <a:ext uri="{FF2B5EF4-FFF2-40B4-BE49-F238E27FC236}">
                <a16:creationId xmlns:a16="http://schemas.microsoft.com/office/drawing/2014/main" id="{A309705D-6B1A-7DBF-F41B-39C8CA996F87}"/>
              </a:ext>
            </a:extLst>
          </p:cNvPr>
          <p:cNvSpPr/>
          <p:nvPr/>
        </p:nvSpPr>
        <p:spPr>
          <a:xfrm>
            <a:off x="3207657" y="5757514"/>
            <a:ext cx="5471886" cy="55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b="1">
                <a:solidFill>
                  <a:schemeClr val="tx1"/>
                </a:solidFill>
                <a:latin typeface="Bahnschrift" panose="020B0502040204020203" pitchFamily="34" charset="0"/>
              </a:rPr>
              <a:t>temp -&gt;next = ptr; </a:t>
            </a:r>
          </a:p>
        </p:txBody>
      </p:sp>
    </p:spTree>
    <p:extLst>
      <p:ext uri="{BB962C8B-B14F-4D97-AF65-F5344CB8AC3E}">
        <p14:creationId xmlns:p14="http://schemas.microsoft.com/office/powerpoint/2010/main" val="11719003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25B83AC-37B0-BCEF-69DE-F2F174620985}"/>
              </a:ext>
            </a:extLst>
          </p:cNvPr>
          <p:cNvPicPr>
            <a:picLocks noGrp="1" noChangeAspect="1"/>
          </p:cNvPicPr>
          <p:nvPr>
            <p:ph idx="1"/>
          </p:nvPr>
        </p:nvPicPr>
        <p:blipFill>
          <a:blip r:embed="rId2"/>
          <a:stretch>
            <a:fillRect/>
          </a:stretch>
        </p:blipFill>
        <p:spPr>
          <a:xfrm>
            <a:off x="525851" y="860887"/>
            <a:ext cx="11140298" cy="51362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55057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Pencil and answer-sheet">
            <a:extLst>
              <a:ext uri="{FF2B5EF4-FFF2-40B4-BE49-F238E27FC236}">
                <a16:creationId xmlns:a16="http://schemas.microsoft.com/office/drawing/2014/main" id="{F1F16D24-C68D-7955-2E2C-0922D4C13EA7}"/>
              </a:ext>
            </a:extLst>
          </p:cNvPr>
          <p:cNvPicPr>
            <a:picLocks noChangeAspect="1"/>
          </p:cNvPicPr>
          <p:nvPr/>
        </p:nvPicPr>
        <p:blipFill rotWithShape="1">
          <a:blip r:embed="rId4">
            <a:alphaModFix amt="20000"/>
          </a:blip>
          <a:srcRect b="881"/>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63697628-1BC5-4CE2-910B-1A2DFAEF53C1}"/>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dirty="0"/>
              <a:t>Refer to </a:t>
            </a:r>
            <a:r>
              <a:rPr lang="en-US" sz="4800" dirty="0">
                <a:hlinkClick r:id="rId5" action="ppaction://hlinkfile"/>
              </a:rPr>
              <a:t>example 3</a:t>
            </a:r>
            <a:r>
              <a:rPr lang="en-US" sz="4800" dirty="0"/>
              <a:t> for code demonstration</a:t>
            </a:r>
          </a:p>
        </p:txBody>
      </p:sp>
    </p:spTree>
    <p:extLst>
      <p:ext uri="{BB962C8B-B14F-4D97-AF65-F5344CB8AC3E}">
        <p14:creationId xmlns:p14="http://schemas.microsoft.com/office/powerpoint/2010/main" val="138714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FF5BED3-4EE4-425F-A016-C272586B88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856B4CA-4519-432C-ABFD-F2AE5D70E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2284214"/>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1D03B64-A2F8-4473-8457-9A6A36B67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4214"/>
          </a:xfrm>
          <a:prstGeom prst="rect">
            <a:avLst/>
          </a:prstGeom>
          <a:blipFill dpi="0" rotWithShape="1">
            <a:blip r:embed="rId2"/>
            <a:srcRect/>
            <a:tile tx="0" ty="0" sx="100000" sy="100000" flip="none" algn="tl"/>
          </a:blip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1C3CE7E-C09F-4DAB-A9B8-00CB40334B3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66684"/>
          <a:stretch/>
        </p:blipFill>
        <p:spPr>
          <a:xfrm>
            <a:off x="-3175" y="0"/>
            <a:ext cx="12188825" cy="2284214"/>
          </a:xfrm>
          <a:prstGeom prst="rect">
            <a:avLst/>
          </a:prstGeom>
        </p:spPr>
      </p:pic>
      <p:sp>
        <p:nvSpPr>
          <p:cNvPr id="2" name="Title 1">
            <a:extLst>
              <a:ext uri="{FF2B5EF4-FFF2-40B4-BE49-F238E27FC236}">
                <a16:creationId xmlns:a16="http://schemas.microsoft.com/office/drawing/2014/main" id="{E33B5E2A-03B7-77EB-C31A-0CF7CA329E86}"/>
              </a:ext>
            </a:extLst>
          </p:cNvPr>
          <p:cNvSpPr>
            <a:spLocks noGrp="1"/>
          </p:cNvSpPr>
          <p:nvPr>
            <p:ph type="title"/>
          </p:nvPr>
        </p:nvSpPr>
        <p:spPr>
          <a:xfrm>
            <a:off x="1025524" y="379246"/>
            <a:ext cx="10131425" cy="899885"/>
          </a:xfrm>
        </p:spPr>
        <p:txBody>
          <a:bodyPr>
            <a:normAutofit/>
          </a:bodyPr>
          <a:lstStyle/>
          <a:p>
            <a:pPr algn="ctr"/>
            <a:r>
              <a:rPr lang="en-US" sz="4400" b="1" dirty="0">
                <a:solidFill>
                  <a:srgbClr val="FFFFFF"/>
                </a:solidFill>
                <a:effectLst>
                  <a:outerShdw blurRad="38100" dist="38100" dir="2700000" algn="tl">
                    <a:srgbClr val="000000">
                      <a:alpha val="43137"/>
                    </a:srgbClr>
                  </a:outerShdw>
                </a:effectLst>
                <a:latin typeface="Bahnschrift" panose="020B0502040204020203" pitchFamily="34" charset="0"/>
              </a:rPr>
              <a:t>Deletion and Traversing</a:t>
            </a:r>
          </a:p>
        </p:txBody>
      </p:sp>
      <p:graphicFrame>
        <p:nvGraphicFramePr>
          <p:cNvPr id="4" name="Table 4">
            <a:extLst>
              <a:ext uri="{FF2B5EF4-FFF2-40B4-BE49-F238E27FC236}">
                <a16:creationId xmlns:a16="http://schemas.microsoft.com/office/drawing/2014/main" id="{E908E81D-D0DE-B2D2-00FB-0F08257377C1}"/>
              </a:ext>
            </a:extLst>
          </p:cNvPr>
          <p:cNvGraphicFramePr>
            <a:graphicFrameLocks noGrp="1"/>
          </p:cNvGraphicFramePr>
          <p:nvPr>
            <p:ph idx="1"/>
            <p:extLst>
              <p:ext uri="{D42A27DB-BD31-4B8C-83A1-F6EECF244321}">
                <p14:modId xmlns:p14="http://schemas.microsoft.com/office/powerpoint/2010/main" val="3581559945"/>
              </p:ext>
            </p:extLst>
          </p:nvPr>
        </p:nvGraphicFramePr>
        <p:xfrm>
          <a:off x="-15875" y="1253850"/>
          <a:ext cx="12201525" cy="5604150"/>
        </p:xfrm>
        <a:graphic>
          <a:graphicData uri="http://schemas.openxmlformats.org/drawingml/2006/table">
            <a:tbl>
              <a:tblPr firstRow="1" bandRow="1">
                <a:tableStyleId>{85BE263C-DBD7-4A20-BB59-AAB30ACAA65A}</a:tableStyleId>
              </a:tblPr>
              <a:tblGrid>
                <a:gridCol w="3441246">
                  <a:extLst>
                    <a:ext uri="{9D8B030D-6E8A-4147-A177-3AD203B41FA5}">
                      <a16:colId xmlns:a16="http://schemas.microsoft.com/office/drawing/2014/main" val="3429456709"/>
                    </a:ext>
                  </a:extLst>
                </a:gridCol>
                <a:gridCol w="8760279">
                  <a:extLst>
                    <a:ext uri="{9D8B030D-6E8A-4147-A177-3AD203B41FA5}">
                      <a16:colId xmlns:a16="http://schemas.microsoft.com/office/drawing/2014/main" val="3729733582"/>
                    </a:ext>
                  </a:extLst>
                </a:gridCol>
              </a:tblGrid>
              <a:tr h="709922">
                <a:tc>
                  <a:txBody>
                    <a:bodyPr/>
                    <a:lstStyle/>
                    <a:p>
                      <a:pPr algn="l" fontAlgn="t"/>
                      <a:r>
                        <a:rPr lang="en-US" sz="2800" b="1" cap="none" spc="30" dirty="0">
                          <a:solidFill>
                            <a:schemeClr val="tx1"/>
                          </a:solidFill>
                          <a:effectLst/>
                        </a:rPr>
                        <a:t>  Operation</a:t>
                      </a:r>
                      <a:endParaRPr lang="en-US" sz="2800" b="1" cap="none" spc="30" dirty="0">
                        <a:solidFill>
                          <a:schemeClr val="tx1"/>
                        </a:solidFill>
                        <a:effectLst/>
                        <a:latin typeface="times new roman" panose="02020603050405020304" pitchFamily="18" charset="0"/>
                      </a:endParaRPr>
                    </a:p>
                  </a:txBody>
                  <a:tcPr marL="0" marR="8113" marT="101417" marB="101417" anchor="ctr"/>
                </a:tc>
                <a:tc>
                  <a:txBody>
                    <a:bodyPr/>
                    <a:lstStyle/>
                    <a:p>
                      <a:pPr algn="ctr" fontAlgn="t"/>
                      <a:r>
                        <a:rPr lang="en-US" sz="2400" b="1" cap="none" spc="30" dirty="0">
                          <a:solidFill>
                            <a:schemeClr val="tx1"/>
                          </a:solidFill>
                          <a:effectLst/>
                        </a:rPr>
                        <a:t>Description</a:t>
                      </a:r>
                      <a:endParaRPr lang="en-US" sz="2400" b="1" cap="none" spc="30" dirty="0">
                        <a:solidFill>
                          <a:schemeClr val="tx1"/>
                        </a:solidFill>
                        <a:effectLst/>
                        <a:latin typeface="times new roman" panose="02020603050405020304" pitchFamily="18" charset="0"/>
                      </a:endParaRPr>
                    </a:p>
                  </a:txBody>
                  <a:tcPr marL="0" marR="8113" marT="101417" marB="101417" anchor="ctr"/>
                </a:tc>
                <a:extLst>
                  <a:ext uri="{0D108BD9-81ED-4DB2-BD59-A6C34878D82A}">
                    <a16:rowId xmlns:a16="http://schemas.microsoft.com/office/drawing/2014/main" val="1341528277"/>
                  </a:ext>
                </a:extLst>
              </a:tr>
              <a:tr h="765756">
                <a:tc>
                  <a:txBody>
                    <a:bodyPr/>
                    <a:lstStyle/>
                    <a:p>
                      <a:pPr algn="just" fontAlgn="t"/>
                      <a:r>
                        <a:rPr lang="en-US" sz="2000" b="1" u="none" strike="noStrike" cap="none" spc="0" dirty="0">
                          <a:solidFill>
                            <a:schemeClr val="tx1"/>
                          </a:solidFill>
                          <a:effectLst/>
                        </a:rPr>
                        <a:t>  Deletion at beginning</a:t>
                      </a:r>
                      <a:endParaRPr lang="en-US" sz="2000" b="1" cap="none" spc="0" dirty="0">
                        <a:solidFill>
                          <a:schemeClr val="tx1"/>
                        </a:solidFill>
                        <a:effectLst/>
                        <a:latin typeface="inter-regular"/>
                      </a:endParaRPr>
                    </a:p>
                  </a:txBody>
                  <a:tcPr marL="0" marR="67611" marT="67611" marB="67611"/>
                </a:tc>
                <a:tc>
                  <a:txBody>
                    <a:bodyPr/>
                    <a:lstStyle/>
                    <a:p>
                      <a:pPr algn="just" fontAlgn="t"/>
                      <a:r>
                        <a:rPr lang="en-US" sz="1800" cap="none" spc="0" dirty="0">
                          <a:solidFill>
                            <a:schemeClr val="tx1"/>
                          </a:solidFill>
                          <a:effectLst/>
                        </a:rPr>
                        <a:t>deletion of a node from the beginning of the list. This is the simplest operation among all. It just need a few adjustments in the node pointers.</a:t>
                      </a:r>
                      <a:endParaRPr lang="en-US" sz="1800" cap="none" spc="0" dirty="0">
                        <a:solidFill>
                          <a:schemeClr val="tx1"/>
                        </a:solidFill>
                        <a:effectLst/>
                        <a:latin typeface="inter-regular"/>
                      </a:endParaRPr>
                    </a:p>
                  </a:txBody>
                  <a:tcPr marL="0" marR="67611" marT="67611" marB="67611"/>
                </a:tc>
                <a:extLst>
                  <a:ext uri="{0D108BD9-81ED-4DB2-BD59-A6C34878D82A}">
                    <a16:rowId xmlns:a16="http://schemas.microsoft.com/office/drawing/2014/main" val="2260623669"/>
                  </a:ext>
                </a:extLst>
              </a:tr>
              <a:tr h="891103">
                <a:tc>
                  <a:txBody>
                    <a:bodyPr/>
                    <a:lstStyle/>
                    <a:p>
                      <a:pPr algn="just" fontAlgn="t"/>
                      <a:r>
                        <a:rPr lang="en-US" sz="2000" b="1" u="none" strike="noStrike" cap="none" spc="0" dirty="0">
                          <a:solidFill>
                            <a:schemeClr val="tx1"/>
                          </a:solidFill>
                          <a:effectLst/>
                        </a:rPr>
                        <a:t> Deletion at the end of the list</a:t>
                      </a:r>
                      <a:endParaRPr lang="en-US" sz="2000" b="1" cap="none" spc="0" dirty="0">
                        <a:solidFill>
                          <a:schemeClr val="tx1"/>
                        </a:solidFill>
                        <a:effectLst/>
                        <a:latin typeface="inter-regular"/>
                      </a:endParaRPr>
                    </a:p>
                  </a:txBody>
                  <a:tcPr marL="40567" marR="67611" marT="67611" marB="67611"/>
                </a:tc>
                <a:tc>
                  <a:txBody>
                    <a:bodyPr/>
                    <a:lstStyle/>
                    <a:p>
                      <a:pPr algn="just" fontAlgn="t"/>
                      <a:r>
                        <a:rPr lang="en-US" sz="1800" cap="none" spc="0" dirty="0">
                          <a:solidFill>
                            <a:schemeClr val="tx1"/>
                          </a:solidFill>
                          <a:effectLst/>
                        </a:rPr>
                        <a:t>deleting the last node of the list. The list can either be empty or full. Different logic is implemented for the different scenarios.</a:t>
                      </a:r>
                      <a:endParaRPr lang="en-US" sz="1800" cap="none" spc="0" dirty="0">
                        <a:solidFill>
                          <a:schemeClr val="tx1"/>
                        </a:solidFill>
                        <a:effectLst/>
                        <a:latin typeface="inter-regular"/>
                      </a:endParaRPr>
                    </a:p>
                  </a:txBody>
                  <a:tcPr marL="40567" marR="67611" marT="67611" marB="67611"/>
                </a:tc>
                <a:extLst>
                  <a:ext uri="{0D108BD9-81ED-4DB2-BD59-A6C34878D82A}">
                    <a16:rowId xmlns:a16="http://schemas.microsoft.com/office/drawing/2014/main" val="4036972016"/>
                  </a:ext>
                </a:extLst>
              </a:tr>
              <a:tr h="1079123">
                <a:tc>
                  <a:txBody>
                    <a:bodyPr/>
                    <a:lstStyle/>
                    <a:p>
                      <a:pPr algn="just" fontAlgn="t"/>
                      <a:r>
                        <a:rPr lang="en-US" sz="2000" b="1" u="none" strike="noStrike" cap="none" spc="0" dirty="0">
                          <a:solidFill>
                            <a:schemeClr val="tx1"/>
                          </a:solidFill>
                          <a:effectLst/>
                        </a:rPr>
                        <a:t>  Deletion after specified node</a:t>
                      </a:r>
                      <a:endParaRPr lang="en-US" sz="2000" b="1" cap="none" spc="0" dirty="0">
                        <a:solidFill>
                          <a:schemeClr val="tx1"/>
                        </a:solidFill>
                        <a:effectLst/>
                        <a:latin typeface="inter-regular"/>
                      </a:endParaRPr>
                    </a:p>
                  </a:txBody>
                  <a:tcPr marL="0" marR="67611" marT="67611" marB="67611"/>
                </a:tc>
                <a:tc>
                  <a:txBody>
                    <a:bodyPr/>
                    <a:lstStyle/>
                    <a:p>
                      <a:pPr algn="just" fontAlgn="t"/>
                      <a:r>
                        <a:rPr lang="en-US" sz="1800" cap="none" spc="0" dirty="0">
                          <a:solidFill>
                            <a:schemeClr val="tx1"/>
                          </a:solidFill>
                          <a:effectLst/>
                        </a:rPr>
                        <a:t>deleting the node after the specified node in the list. we need to skip the desired number of nodes to reach the node after which the node will be deleted. This requires traversing through the list.</a:t>
                      </a:r>
                      <a:endParaRPr lang="en-US" sz="1800" cap="none" spc="0" dirty="0">
                        <a:solidFill>
                          <a:schemeClr val="tx1"/>
                        </a:solidFill>
                        <a:effectLst/>
                        <a:latin typeface="inter-regular"/>
                      </a:endParaRPr>
                    </a:p>
                  </a:txBody>
                  <a:tcPr marL="0" marR="67611" marT="67611" marB="67611"/>
                </a:tc>
                <a:extLst>
                  <a:ext uri="{0D108BD9-81ED-4DB2-BD59-A6C34878D82A}">
                    <a16:rowId xmlns:a16="http://schemas.microsoft.com/office/drawing/2014/main" val="1532517700"/>
                  </a:ext>
                </a:extLst>
              </a:tr>
              <a:tr h="1079123">
                <a:tc>
                  <a:txBody>
                    <a:bodyPr/>
                    <a:lstStyle/>
                    <a:p>
                      <a:pPr algn="just" fontAlgn="t"/>
                      <a:r>
                        <a:rPr lang="en-US" sz="2000" b="1" u="none" strike="noStrike" cap="none" spc="0" dirty="0">
                          <a:solidFill>
                            <a:schemeClr val="tx1"/>
                          </a:solidFill>
                          <a:effectLst/>
                        </a:rPr>
                        <a:t> Traversing</a:t>
                      </a:r>
                      <a:endParaRPr lang="en-US" sz="2000" b="1" cap="none" spc="0" dirty="0">
                        <a:solidFill>
                          <a:schemeClr val="tx1"/>
                        </a:solidFill>
                        <a:effectLst/>
                        <a:latin typeface="inter-regular"/>
                      </a:endParaRPr>
                    </a:p>
                  </a:txBody>
                  <a:tcPr marL="40567" marR="67611" marT="67611" marB="67611"/>
                </a:tc>
                <a:tc>
                  <a:txBody>
                    <a:bodyPr/>
                    <a:lstStyle/>
                    <a:p>
                      <a:pPr algn="just" fontAlgn="t"/>
                      <a:r>
                        <a:rPr lang="en-US" sz="1800" cap="none" spc="0" dirty="0">
                          <a:solidFill>
                            <a:schemeClr val="tx1"/>
                          </a:solidFill>
                          <a:effectLst/>
                        </a:rPr>
                        <a:t>In traversing, we simply visit each node of the list at least once in order to perform some specific operation on it, for example, printing data part of each node present in the list.</a:t>
                      </a:r>
                      <a:endParaRPr lang="en-US" sz="1800" cap="none" spc="0" dirty="0">
                        <a:solidFill>
                          <a:schemeClr val="tx1"/>
                        </a:solidFill>
                        <a:effectLst/>
                        <a:latin typeface="inter-regular"/>
                      </a:endParaRPr>
                    </a:p>
                  </a:txBody>
                  <a:tcPr marL="40567" marR="67611" marT="67611" marB="67611"/>
                </a:tc>
                <a:extLst>
                  <a:ext uri="{0D108BD9-81ED-4DB2-BD59-A6C34878D82A}">
                    <a16:rowId xmlns:a16="http://schemas.microsoft.com/office/drawing/2014/main" val="4235567397"/>
                  </a:ext>
                </a:extLst>
              </a:tr>
              <a:tr h="1079123">
                <a:tc>
                  <a:txBody>
                    <a:bodyPr/>
                    <a:lstStyle/>
                    <a:p>
                      <a:pPr algn="just" fontAlgn="t"/>
                      <a:r>
                        <a:rPr lang="en-US" sz="2000" b="1" u="none" strike="noStrike" cap="none" spc="0">
                          <a:solidFill>
                            <a:schemeClr val="tx1"/>
                          </a:solidFill>
                          <a:effectLst/>
                        </a:rPr>
                        <a:t>  Searching</a:t>
                      </a:r>
                      <a:endParaRPr lang="en-US" sz="2000" b="1" cap="none" spc="0" dirty="0">
                        <a:solidFill>
                          <a:schemeClr val="tx1"/>
                        </a:solidFill>
                        <a:effectLst/>
                        <a:latin typeface="inter-regular"/>
                      </a:endParaRPr>
                    </a:p>
                  </a:txBody>
                  <a:tcPr marL="0" marR="67611" marT="67611" marB="67611"/>
                </a:tc>
                <a:tc>
                  <a:txBody>
                    <a:bodyPr/>
                    <a:lstStyle/>
                    <a:p>
                      <a:pPr algn="just" fontAlgn="t"/>
                      <a:r>
                        <a:rPr lang="en-US" sz="1800" cap="none" spc="0" dirty="0">
                          <a:solidFill>
                            <a:schemeClr val="tx1"/>
                          </a:solidFill>
                          <a:effectLst/>
                        </a:rPr>
                        <a:t>In searching, we match each element of the list with the given element. If the element is found on any of the location then location of that element is returned otherwise null is returned. .</a:t>
                      </a:r>
                      <a:endParaRPr lang="en-US" sz="1800" cap="none" spc="0" dirty="0">
                        <a:solidFill>
                          <a:schemeClr val="tx1"/>
                        </a:solidFill>
                        <a:effectLst/>
                        <a:latin typeface="inter-regular"/>
                      </a:endParaRPr>
                    </a:p>
                  </a:txBody>
                  <a:tcPr marL="0" marR="67611" marT="67611" marB="67611"/>
                </a:tc>
                <a:extLst>
                  <a:ext uri="{0D108BD9-81ED-4DB2-BD59-A6C34878D82A}">
                    <a16:rowId xmlns:a16="http://schemas.microsoft.com/office/drawing/2014/main" val="1107756524"/>
                  </a:ext>
                </a:extLst>
              </a:tr>
            </a:tbl>
          </a:graphicData>
        </a:graphic>
      </p:graphicFrame>
    </p:spTree>
    <p:extLst>
      <p:ext uri="{BB962C8B-B14F-4D97-AF65-F5344CB8AC3E}">
        <p14:creationId xmlns:p14="http://schemas.microsoft.com/office/powerpoint/2010/main" val="2511871314"/>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58941-AD4A-FE1E-E11B-D3DB47C3CB7E}"/>
              </a:ext>
            </a:extLst>
          </p:cNvPr>
          <p:cNvSpPr>
            <a:spLocks noGrp="1"/>
          </p:cNvSpPr>
          <p:nvPr>
            <p:ph type="title"/>
          </p:nvPr>
        </p:nvSpPr>
        <p:spPr>
          <a:xfrm>
            <a:off x="685801" y="609600"/>
            <a:ext cx="10131425" cy="856343"/>
          </a:xfrm>
        </p:spPr>
        <p:txBody>
          <a:bodyPr/>
          <a:lstStyle/>
          <a:p>
            <a:r>
              <a:rPr lang="en-US" b="1" dirty="0">
                <a:effectLst>
                  <a:outerShdw blurRad="38100" dist="38100" dir="2700000" algn="tl">
                    <a:srgbClr val="000000">
                      <a:alpha val="43137"/>
                    </a:srgbClr>
                  </a:outerShdw>
                </a:effectLst>
                <a:latin typeface="Bahnschrift" panose="020B0502040204020203" pitchFamily="34" charset="0"/>
              </a:rPr>
              <a:t>Deletion at beginning</a:t>
            </a:r>
          </a:p>
        </p:txBody>
      </p:sp>
      <p:sp>
        <p:nvSpPr>
          <p:cNvPr id="3" name="Content Placeholder 2">
            <a:extLst>
              <a:ext uri="{FF2B5EF4-FFF2-40B4-BE49-F238E27FC236}">
                <a16:creationId xmlns:a16="http://schemas.microsoft.com/office/drawing/2014/main" id="{A9D9E30C-443A-E667-62FC-B013C4F2B33B}"/>
              </a:ext>
            </a:extLst>
          </p:cNvPr>
          <p:cNvSpPr>
            <a:spLocks noGrp="1"/>
          </p:cNvSpPr>
          <p:nvPr>
            <p:ph idx="1"/>
          </p:nvPr>
        </p:nvSpPr>
        <p:spPr>
          <a:xfrm>
            <a:off x="685801" y="1785257"/>
            <a:ext cx="10131425" cy="4586514"/>
          </a:xfrm>
        </p:spPr>
        <p:txBody>
          <a:bodyPr>
            <a:normAutofit/>
          </a:bodyPr>
          <a:lstStyle/>
          <a:p>
            <a:pPr marL="0" indent="0">
              <a:buNone/>
            </a:pPr>
            <a:r>
              <a:rPr lang="en-US" sz="2400" dirty="0">
                <a:latin typeface="Bahnschrift" panose="020B0502040204020203" pitchFamily="34" charset="0"/>
              </a:rPr>
              <a:t>Deleting a node from the beginning of the list is the simplest operation of all. It just need a few adjustments in the node pointers. Since the first node of the list is to be deleted, therefore, we just need to make the head, point to the next of the head. This will be done by using the following.</a:t>
            </a:r>
          </a:p>
          <a:p>
            <a:pPr marL="0" indent="0">
              <a:buNone/>
            </a:pPr>
            <a:endParaRPr lang="en-US" sz="2400" dirty="0">
              <a:latin typeface="Bahnschrift" panose="020B0502040204020203" pitchFamily="34" charset="0"/>
            </a:endParaRPr>
          </a:p>
          <a:p>
            <a:pPr marL="0" indent="0">
              <a:buNone/>
            </a:pPr>
            <a:endParaRPr lang="en-US" sz="2400" dirty="0">
              <a:latin typeface="Bahnschrift" panose="020B0502040204020203" pitchFamily="34" charset="0"/>
            </a:endParaRPr>
          </a:p>
          <a:p>
            <a:pPr marL="0" indent="0">
              <a:buNone/>
            </a:pPr>
            <a:r>
              <a:rPr lang="en-US" sz="2400" dirty="0">
                <a:latin typeface="Bahnschrift" panose="020B0502040204020203" pitchFamily="34" charset="0"/>
              </a:rPr>
              <a:t>Now, free the pointer ptr which was pointing to the head node of the list. This will be done by using the following statement.</a:t>
            </a:r>
          </a:p>
          <a:p>
            <a:pPr marL="0" indent="0">
              <a:buNone/>
            </a:pPr>
            <a:endParaRPr lang="en-US" sz="2400" dirty="0">
              <a:latin typeface="Bahnschrift" panose="020B0502040204020203" pitchFamily="34" charset="0"/>
            </a:endParaRPr>
          </a:p>
          <a:p>
            <a:pPr marL="0" indent="0">
              <a:buNone/>
            </a:pPr>
            <a:endParaRPr lang="en-US" sz="2400" dirty="0">
              <a:latin typeface="Bahnschrift" panose="020B0502040204020203" pitchFamily="34" charset="0"/>
            </a:endParaRPr>
          </a:p>
        </p:txBody>
      </p:sp>
      <p:sp>
        <p:nvSpPr>
          <p:cNvPr id="4" name="Rectangle: Rounded Corners 3">
            <a:extLst>
              <a:ext uri="{FF2B5EF4-FFF2-40B4-BE49-F238E27FC236}">
                <a16:creationId xmlns:a16="http://schemas.microsoft.com/office/drawing/2014/main" id="{1DA41254-D14E-9991-FFAC-A83BF78DCB13}"/>
              </a:ext>
            </a:extLst>
          </p:cNvPr>
          <p:cNvSpPr/>
          <p:nvPr/>
        </p:nvSpPr>
        <p:spPr>
          <a:xfrm>
            <a:off x="4593771" y="3429000"/>
            <a:ext cx="3004457" cy="95431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l" defTabSz="457200" rtl="0" eaLnBrk="1" fontAlgn="auto" latinLnBrk="0" hangingPunct="1">
              <a:lnSpc>
                <a:spcPct val="100000"/>
              </a:lnSpc>
              <a:spcBef>
                <a:spcPts val="0"/>
              </a:spcBef>
              <a:spcAft>
                <a:spcPts val="1000"/>
              </a:spcAft>
              <a:buClr>
                <a:prstClr val="white"/>
              </a:buClr>
              <a:buSzPct val="100000"/>
              <a:buFont typeface="Arial"/>
              <a:buNone/>
              <a:tabLst/>
              <a:defRPr/>
            </a:pPr>
            <a:r>
              <a:rPr kumimoji="0" lang="en-US" sz="2000" b="1"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ptr = head;  </a:t>
            </a:r>
          </a:p>
          <a:p>
            <a:pPr marL="0" marR="0" lvl="0" indent="0" algn="l" defTabSz="457200" rtl="0" eaLnBrk="1" fontAlgn="auto" latinLnBrk="0" hangingPunct="1">
              <a:lnSpc>
                <a:spcPct val="100000"/>
              </a:lnSpc>
              <a:spcBef>
                <a:spcPts val="0"/>
              </a:spcBef>
              <a:spcAft>
                <a:spcPts val="1000"/>
              </a:spcAft>
              <a:buClr>
                <a:prstClr val="white"/>
              </a:buClr>
              <a:buSzPct val="100000"/>
              <a:buFont typeface="Arial"/>
              <a:buNone/>
              <a:tabLst/>
              <a:defRPr/>
            </a:pPr>
            <a:r>
              <a:rPr kumimoji="0" lang="en-US" sz="2000" b="1"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head = ptr-&gt;next;  </a:t>
            </a:r>
          </a:p>
        </p:txBody>
      </p:sp>
      <p:sp>
        <p:nvSpPr>
          <p:cNvPr id="5" name="Rectangle: Rounded Corners 4">
            <a:extLst>
              <a:ext uri="{FF2B5EF4-FFF2-40B4-BE49-F238E27FC236}">
                <a16:creationId xmlns:a16="http://schemas.microsoft.com/office/drawing/2014/main" id="{D6C38C01-F68A-C26A-8832-6171C134C37B}"/>
              </a:ext>
            </a:extLst>
          </p:cNvPr>
          <p:cNvSpPr/>
          <p:nvPr/>
        </p:nvSpPr>
        <p:spPr>
          <a:xfrm>
            <a:off x="8487455" y="5294086"/>
            <a:ext cx="1494972" cy="95431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1000"/>
              </a:spcAft>
              <a:buClr>
                <a:prstClr val="white"/>
              </a:buClr>
              <a:buSzPct val="100000"/>
              <a:buFont typeface="Arial"/>
              <a:buNone/>
              <a:tabLst/>
              <a:defRPr/>
            </a:pPr>
            <a:r>
              <a:rPr kumimoji="0" lang="en-US" sz="2000" b="1" i="0" u="none" strike="noStrike" kern="1200" cap="none" spc="0" normalizeH="0" baseline="0" noProof="0">
                <a:ln>
                  <a:noFill/>
                </a:ln>
                <a:solidFill>
                  <a:prstClr val="white"/>
                </a:solidFill>
                <a:effectLst/>
                <a:uLnTx/>
                <a:uFillTx/>
                <a:latin typeface="Bahnschrift" panose="020B0502040204020203" pitchFamily="34" charset="0"/>
                <a:ea typeface="+mn-ea"/>
                <a:cs typeface="+mn-cs"/>
              </a:rPr>
              <a:t>free(ptr) </a:t>
            </a:r>
            <a:endParaRPr kumimoji="0" lang="en-US" sz="2000" b="1"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endParaRPr>
          </a:p>
        </p:txBody>
      </p:sp>
    </p:spTree>
    <p:extLst>
      <p:ext uri="{BB962C8B-B14F-4D97-AF65-F5344CB8AC3E}">
        <p14:creationId xmlns:p14="http://schemas.microsoft.com/office/powerpoint/2010/main" val="8694363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2B99448-9E4B-DC4E-EC8E-586297A35FDA}"/>
              </a:ext>
            </a:extLst>
          </p:cNvPr>
          <p:cNvPicPr>
            <a:picLocks noGrp="1" noChangeAspect="1"/>
          </p:cNvPicPr>
          <p:nvPr>
            <p:ph idx="1"/>
          </p:nvPr>
        </p:nvPicPr>
        <p:blipFill>
          <a:blip r:embed="rId2"/>
          <a:stretch>
            <a:fillRect/>
          </a:stretch>
        </p:blipFill>
        <p:spPr>
          <a:xfrm>
            <a:off x="511820" y="751114"/>
            <a:ext cx="11168360" cy="53557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01872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BD94887-6A10-4F62-8EE1-B2BCFA1F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62CA644-E2E9-54F6-429F-DB6191636E59}"/>
              </a:ext>
            </a:extLst>
          </p:cNvPr>
          <p:cNvPicPr>
            <a:picLocks noChangeAspect="1"/>
          </p:cNvPicPr>
          <p:nvPr/>
        </p:nvPicPr>
        <p:blipFill rotWithShape="1">
          <a:blip r:embed="rId3">
            <a:alphaModFix amt="20000"/>
          </a:blip>
          <a:srcRect/>
          <a:stretch/>
        </p:blipFill>
        <p:spPr>
          <a:xfrm>
            <a:off x="20" y="10"/>
            <a:ext cx="12191980" cy="6857990"/>
          </a:xfrm>
          <a:prstGeom prst="rect">
            <a:avLst/>
          </a:prstGeom>
        </p:spPr>
      </p:pic>
      <p:pic>
        <p:nvPicPr>
          <p:cNvPr id="11" name="Picture 10">
            <a:extLst>
              <a:ext uri="{FF2B5EF4-FFF2-40B4-BE49-F238E27FC236}">
                <a16:creationId xmlns:a16="http://schemas.microsoft.com/office/drawing/2014/main" id="{A3D512BA-228A-4979-9312-ACD246E109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9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29821DFA-11C6-50C7-73E4-0DCF13D38227}"/>
              </a:ext>
            </a:extLst>
          </p:cNvPr>
          <p:cNvSpPr>
            <a:spLocks noGrp="1"/>
          </p:cNvSpPr>
          <p:nvPr>
            <p:ph type="title"/>
          </p:nvPr>
        </p:nvSpPr>
        <p:spPr>
          <a:xfrm>
            <a:off x="679451" y="283662"/>
            <a:ext cx="10131425" cy="1095195"/>
          </a:xfrm>
        </p:spPr>
        <p:txBody>
          <a:bodyPr>
            <a:normAutofit/>
          </a:bodyPr>
          <a:lstStyle/>
          <a:p>
            <a:r>
              <a:rPr lang="en-US" dirty="0">
                <a:latin typeface="Bahnschrift" panose="020B0502040204020203" pitchFamily="34" charset="0"/>
              </a:rPr>
              <a:t>topics</a:t>
            </a:r>
          </a:p>
        </p:txBody>
      </p:sp>
      <p:sp>
        <p:nvSpPr>
          <p:cNvPr id="3" name="Content Placeholder 2">
            <a:extLst>
              <a:ext uri="{FF2B5EF4-FFF2-40B4-BE49-F238E27FC236}">
                <a16:creationId xmlns:a16="http://schemas.microsoft.com/office/drawing/2014/main" id="{6E5477B2-5996-D747-65AB-207333EC3591}"/>
              </a:ext>
            </a:extLst>
          </p:cNvPr>
          <p:cNvSpPr>
            <a:spLocks noGrp="1"/>
          </p:cNvSpPr>
          <p:nvPr>
            <p:ph idx="1"/>
          </p:nvPr>
        </p:nvSpPr>
        <p:spPr>
          <a:xfrm>
            <a:off x="1248229" y="1378857"/>
            <a:ext cx="10450285" cy="5050972"/>
          </a:xfrm>
        </p:spPr>
        <p:txBody>
          <a:bodyPr>
            <a:normAutofit fontScale="85000" lnSpcReduction="20000"/>
          </a:bodyPr>
          <a:lstStyle/>
          <a:p>
            <a:pPr>
              <a:lnSpc>
                <a:spcPct val="200000"/>
              </a:lnSpc>
              <a:buFont typeface="Wingdings" panose="05000000000000000000" pitchFamily="2" charset="2"/>
              <a:buChar char="§"/>
            </a:pPr>
            <a:r>
              <a:rPr lang="en-US" sz="2800" dirty="0">
                <a:latin typeface="Bahnschrift" panose="020B0502040204020203" pitchFamily="34" charset="0"/>
              </a:rPr>
              <a:t>INTRODUCTION</a:t>
            </a:r>
          </a:p>
          <a:p>
            <a:pPr>
              <a:lnSpc>
                <a:spcPct val="200000"/>
              </a:lnSpc>
              <a:buFont typeface="Wingdings" panose="05000000000000000000" pitchFamily="2" charset="2"/>
              <a:buChar char="§"/>
            </a:pPr>
            <a:r>
              <a:rPr lang="en-US" sz="2800" dirty="0">
                <a:latin typeface="Bahnschrift" panose="020B0502040204020203" pitchFamily="34" charset="0"/>
              </a:rPr>
              <a:t>SINGLE LINKED LIST</a:t>
            </a:r>
          </a:p>
          <a:p>
            <a:pPr lvl="1">
              <a:lnSpc>
                <a:spcPct val="200000"/>
              </a:lnSpc>
              <a:buFont typeface="Wingdings" panose="05000000000000000000" pitchFamily="2" charset="2"/>
              <a:buChar char="v"/>
            </a:pPr>
            <a:r>
              <a:rPr lang="en-US" sz="2600" dirty="0">
                <a:latin typeface="Bahnschrift" panose="020B0502040204020203" pitchFamily="34" charset="0"/>
              </a:rPr>
              <a:t>What is Single Linked List</a:t>
            </a:r>
          </a:p>
          <a:p>
            <a:pPr lvl="1">
              <a:lnSpc>
                <a:spcPct val="200000"/>
              </a:lnSpc>
              <a:buFont typeface="Wingdings" panose="05000000000000000000" pitchFamily="2" charset="2"/>
              <a:buChar char="v"/>
            </a:pPr>
            <a:r>
              <a:rPr lang="en-US" sz="2600" dirty="0">
                <a:latin typeface="Bahnschrift" panose="020B0502040204020203" pitchFamily="34" charset="0"/>
              </a:rPr>
              <a:t>Operations on Single Linked List</a:t>
            </a:r>
          </a:p>
          <a:p>
            <a:pPr lvl="2">
              <a:lnSpc>
                <a:spcPct val="200000"/>
              </a:lnSpc>
              <a:buFont typeface="Wingdings" panose="05000000000000000000" pitchFamily="2" charset="2"/>
              <a:buChar char="Ø"/>
            </a:pPr>
            <a:r>
              <a:rPr lang="en-US" sz="2400" dirty="0">
                <a:latin typeface="Bahnschrift" panose="020B0502040204020203" pitchFamily="34" charset="0"/>
              </a:rPr>
              <a:t>Node Creation </a:t>
            </a:r>
          </a:p>
          <a:p>
            <a:pPr lvl="2">
              <a:lnSpc>
                <a:spcPct val="200000"/>
              </a:lnSpc>
              <a:buFont typeface="Wingdings" panose="05000000000000000000" pitchFamily="2" charset="2"/>
              <a:buChar char="Ø"/>
            </a:pPr>
            <a:r>
              <a:rPr lang="en-US" sz="2400" dirty="0">
                <a:latin typeface="Bahnschrift" panose="020B0502040204020203" pitchFamily="34" charset="0"/>
              </a:rPr>
              <a:t>Insertion</a:t>
            </a:r>
          </a:p>
          <a:p>
            <a:pPr lvl="2">
              <a:lnSpc>
                <a:spcPct val="200000"/>
              </a:lnSpc>
              <a:buFont typeface="Wingdings" panose="05000000000000000000" pitchFamily="2" charset="2"/>
              <a:buChar char="Ø"/>
            </a:pPr>
            <a:r>
              <a:rPr lang="en-US" sz="2400" dirty="0">
                <a:latin typeface="Bahnschrift" panose="020B0502040204020203" pitchFamily="34" charset="0"/>
              </a:rPr>
              <a:t>Deletion &amp; Traversing &amp; Searching</a:t>
            </a:r>
          </a:p>
        </p:txBody>
      </p:sp>
    </p:spTree>
    <p:extLst>
      <p:ext uri="{BB962C8B-B14F-4D97-AF65-F5344CB8AC3E}">
        <p14:creationId xmlns:p14="http://schemas.microsoft.com/office/powerpoint/2010/main" val="32542984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Pencil and answer-sheet">
            <a:extLst>
              <a:ext uri="{FF2B5EF4-FFF2-40B4-BE49-F238E27FC236}">
                <a16:creationId xmlns:a16="http://schemas.microsoft.com/office/drawing/2014/main" id="{F1F16D24-C68D-7955-2E2C-0922D4C13EA7}"/>
              </a:ext>
            </a:extLst>
          </p:cNvPr>
          <p:cNvPicPr>
            <a:picLocks noChangeAspect="1"/>
          </p:cNvPicPr>
          <p:nvPr/>
        </p:nvPicPr>
        <p:blipFill rotWithShape="1">
          <a:blip r:embed="rId4">
            <a:alphaModFix amt="20000"/>
          </a:blip>
          <a:srcRect b="881"/>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63697628-1BC5-4CE2-910B-1A2DFAEF53C1}"/>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dirty="0"/>
              <a:t>Refer to </a:t>
            </a:r>
            <a:r>
              <a:rPr lang="en-US" sz="4800" dirty="0">
                <a:hlinkClick r:id="rId5" action="ppaction://hlinkfile"/>
              </a:rPr>
              <a:t>example 4</a:t>
            </a:r>
            <a:r>
              <a:rPr lang="en-US" sz="4800" dirty="0"/>
              <a:t> for code demonstration</a:t>
            </a:r>
          </a:p>
        </p:txBody>
      </p:sp>
    </p:spTree>
    <p:extLst>
      <p:ext uri="{BB962C8B-B14F-4D97-AF65-F5344CB8AC3E}">
        <p14:creationId xmlns:p14="http://schemas.microsoft.com/office/powerpoint/2010/main" val="3514424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88710B-8921-BB82-651A-1074ABBEC9BD}"/>
              </a:ext>
            </a:extLst>
          </p:cNvPr>
          <p:cNvSpPr>
            <a:spLocks noGrp="1"/>
          </p:cNvSpPr>
          <p:nvPr>
            <p:ph type="title"/>
          </p:nvPr>
        </p:nvSpPr>
        <p:spPr>
          <a:xfrm>
            <a:off x="685799" y="1150076"/>
            <a:ext cx="3659389" cy="4557849"/>
          </a:xfrm>
        </p:spPr>
        <p:txBody>
          <a:bodyPr>
            <a:normAutofit/>
          </a:bodyPr>
          <a:lstStyle/>
          <a:p>
            <a:pPr algn="r"/>
            <a:r>
              <a:rPr lang="en-US" b="1" dirty="0">
                <a:effectLst>
                  <a:outerShdw blurRad="38100" dist="38100" dir="2700000" algn="tl">
                    <a:srgbClr val="000000">
                      <a:alpha val="43137"/>
                    </a:srgbClr>
                  </a:outerShdw>
                </a:effectLst>
                <a:latin typeface="Bahnschrift" panose="020B0502040204020203" pitchFamily="34" charset="0"/>
              </a:rPr>
              <a:t>Deletion at the end</a:t>
            </a:r>
          </a:p>
        </p:txBody>
      </p:sp>
      <p:cxnSp>
        <p:nvCxnSpPr>
          <p:cNvPr id="10" name="Straight Connector 9">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39EC52F-A356-4D2D-A110-14B04B447A8E}"/>
              </a:ext>
            </a:extLst>
          </p:cNvPr>
          <p:cNvSpPr>
            <a:spLocks noGrp="1"/>
          </p:cNvSpPr>
          <p:nvPr>
            <p:ph idx="1"/>
          </p:nvPr>
        </p:nvSpPr>
        <p:spPr>
          <a:xfrm>
            <a:off x="4988658" y="1150076"/>
            <a:ext cx="6517543" cy="4557849"/>
          </a:xfrm>
        </p:spPr>
        <p:txBody>
          <a:bodyPr>
            <a:normAutofit/>
          </a:bodyPr>
          <a:lstStyle/>
          <a:p>
            <a:pPr marL="0" indent="0">
              <a:buNone/>
            </a:pPr>
            <a:r>
              <a:rPr lang="en-US" sz="2200">
                <a:latin typeface="Bahnschrift" panose="020B0502040204020203" pitchFamily="34" charset="0"/>
              </a:rPr>
              <a:t>There are two scenarios in which, a node is deleted from the end of the linked list.</a:t>
            </a:r>
          </a:p>
          <a:p>
            <a:endParaRPr lang="en-US" sz="2200">
              <a:latin typeface="Bahnschrift" panose="020B0502040204020203" pitchFamily="34" charset="0"/>
            </a:endParaRPr>
          </a:p>
          <a:p>
            <a:pPr marL="342900" indent="-342900">
              <a:buFont typeface="+mj-lt"/>
              <a:buAutoNum type="arabicPeriod"/>
            </a:pPr>
            <a:r>
              <a:rPr lang="en-US" sz="2200">
                <a:latin typeface="Bahnschrift" panose="020B0502040204020203" pitchFamily="34" charset="0"/>
              </a:rPr>
              <a:t>There is only one node in the list and that needs to be deleted.</a:t>
            </a:r>
          </a:p>
          <a:p>
            <a:pPr marL="342900" indent="-342900">
              <a:buFont typeface="+mj-lt"/>
              <a:buAutoNum type="arabicPeriod"/>
            </a:pPr>
            <a:r>
              <a:rPr lang="en-US" sz="2200">
                <a:latin typeface="Bahnschrift" panose="020B0502040204020203" pitchFamily="34" charset="0"/>
              </a:rPr>
              <a:t>There are more than one node in the list and the last node of the list will be deleted.</a:t>
            </a:r>
          </a:p>
        </p:txBody>
      </p:sp>
    </p:spTree>
    <p:extLst>
      <p:ext uri="{BB962C8B-B14F-4D97-AF65-F5344CB8AC3E}">
        <p14:creationId xmlns:p14="http://schemas.microsoft.com/office/powerpoint/2010/main" val="17061380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BB9FC-3E11-BC24-1AEE-61EEF7D33A76}"/>
              </a:ext>
            </a:extLst>
          </p:cNvPr>
          <p:cNvSpPr>
            <a:spLocks noGrp="1"/>
          </p:cNvSpPr>
          <p:nvPr>
            <p:ph type="title"/>
          </p:nvPr>
        </p:nvSpPr>
        <p:spPr/>
        <p:txBody>
          <a:bodyPr/>
          <a:lstStyle/>
          <a:p>
            <a:r>
              <a:rPr kumimoji="0" lang="en-US" sz="3600" b="1" i="0" u="none" strike="noStrike" kern="1200" cap="all" spc="0" normalizeH="0" baseline="0" noProof="0" dirty="0">
                <a:ln w="3175" cmpd="sng">
                  <a:noFill/>
                </a:ln>
                <a:solidFill>
                  <a:prstClr val="white"/>
                </a:solidFill>
                <a:effectLst>
                  <a:outerShdw blurRad="38100" dist="38100" dir="2700000" algn="tl">
                    <a:srgbClr val="000000">
                      <a:alpha val="43137"/>
                    </a:srgbClr>
                  </a:outerShdw>
                </a:effectLst>
                <a:uLnTx/>
                <a:uFillTx/>
                <a:latin typeface="Bahnschrift" panose="020B0502040204020203" pitchFamily="34" charset="0"/>
                <a:ea typeface="+mj-ea"/>
                <a:cs typeface="+mj-cs"/>
              </a:rPr>
              <a:t>Deletion at the end: First scenario</a:t>
            </a:r>
            <a:endParaRPr lang="en-US" dirty="0"/>
          </a:p>
        </p:txBody>
      </p:sp>
      <p:sp>
        <p:nvSpPr>
          <p:cNvPr id="3" name="Content Placeholder 2">
            <a:extLst>
              <a:ext uri="{FF2B5EF4-FFF2-40B4-BE49-F238E27FC236}">
                <a16:creationId xmlns:a16="http://schemas.microsoft.com/office/drawing/2014/main" id="{95B8FACB-D8CF-E6D9-D866-1263C90F118F}"/>
              </a:ext>
            </a:extLst>
          </p:cNvPr>
          <p:cNvSpPr>
            <a:spLocks noGrp="1"/>
          </p:cNvSpPr>
          <p:nvPr>
            <p:ph idx="1"/>
          </p:nvPr>
        </p:nvSpPr>
        <p:spPr>
          <a:xfrm>
            <a:off x="685801" y="2569029"/>
            <a:ext cx="10131425" cy="1286933"/>
          </a:xfrm>
        </p:spPr>
        <p:txBody>
          <a:bodyPr>
            <a:normAutofit/>
          </a:bodyPr>
          <a:lstStyle/>
          <a:p>
            <a:r>
              <a:rPr lang="en-US" sz="2200" dirty="0">
                <a:latin typeface="Bahnschrift" panose="020B0502040204020203" pitchFamily="34" charset="0"/>
              </a:rPr>
              <a:t>the condition head → next = NULL will survive and therefore, the only node head of the list will be assigned to null. This will be done by using the following statements.</a:t>
            </a:r>
          </a:p>
        </p:txBody>
      </p:sp>
      <p:sp>
        <p:nvSpPr>
          <p:cNvPr id="4" name="Rectangle: Rounded Corners 3">
            <a:extLst>
              <a:ext uri="{FF2B5EF4-FFF2-40B4-BE49-F238E27FC236}">
                <a16:creationId xmlns:a16="http://schemas.microsoft.com/office/drawing/2014/main" id="{F70D2A79-AD2B-3F49-E7E1-12D90CB4BCA7}"/>
              </a:ext>
            </a:extLst>
          </p:cNvPr>
          <p:cNvSpPr/>
          <p:nvPr/>
        </p:nvSpPr>
        <p:spPr>
          <a:xfrm>
            <a:off x="4659085" y="4288971"/>
            <a:ext cx="2873829" cy="153851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2400" b="1">
                <a:solidFill>
                  <a:schemeClr val="tx1"/>
                </a:solidFill>
              </a:rPr>
              <a:t>ptr = head  </a:t>
            </a:r>
          </a:p>
          <a:p>
            <a:r>
              <a:rPr lang="en-US" sz="2400" b="1">
                <a:solidFill>
                  <a:schemeClr val="tx1"/>
                </a:solidFill>
              </a:rPr>
              <a:t>        head = NULL  </a:t>
            </a:r>
          </a:p>
          <a:p>
            <a:r>
              <a:rPr lang="en-US" sz="2400" b="1">
                <a:solidFill>
                  <a:schemeClr val="tx1"/>
                </a:solidFill>
              </a:rPr>
              <a:t>        free(ptr) </a:t>
            </a:r>
          </a:p>
        </p:txBody>
      </p:sp>
    </p:spTree>
    <p:extLst>
      <p:ext uri="{BB962C8B-B14F-4D97-AF65-F5344CB8AC3E}">
        <p14:creationId xmlns:p14="http://schemas.microsoft.com/office/powerpoint/2010/main" val="8096967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32E43-06FC-5D00-CE77-6BBBDA43A540}"/>
              </a:ext>
            </a:extLst>
          </p:cNvPr>
          <p:cNvSpPr>
            <a:spLocks noGrp="1"/>
          </p:cNvSpPr>
          <p:nvPr>
            <p:ph type="title"/>
          </p:nvPr>
        </p:nvSpPr>
        <p:spPr>
          <a:xfrm>
            <a:off x="685801" y="348343"/>
            <a:ext cx="10131425" cy="856344"/>
          </a:xfrm>
        </p:spPr>
        <p:txBody>
          <a:bodyPr>
            <a:normAutofit/>
          </a:bodyPr>
          <a:lstStyle/>
          <a:p>
            <a:r>
              <a:rPr lang="en-US" b="1" dirty="0">
                <a:effectLst>
                  <a:outerShdw blurRad="38100" dist="38100" dir="2700000" algn="tl">
                    <a:srgbClr val="000000">
                      <a:alpha val="43137"/>
                    </a:srgbClr>
                  </a:outerShdw>
                </a:effectLst>
                <a:latin typeface="Bahnschrift" panose="020B0502040204020203" pitchFamily="34" charset="0"/>
              </a:rPr>
              <a:t>Deletion at the end: second scenario</a:t>
            </a:r>
          </a:p>
        </p:txBody>
      </p:sp>
      <p:sp>
        <p:nvSpPr>
          <p:cNvPr id="3" name="Content Placeholder 2">
            <a:extLst>
              <a:ext uri="{FF2B5EF4-FFF2-40B4-BE49-F238E27FC236}">
                <a16:creationId xmlns:a16="http://schemas.microsoft.com/office/drawing/2014/main" id="{2D13C455-6D04-64CD-EF01-EEA82290D8E5}"/>
              </a:ext>
            </a:extLst>
          </p:cNvPr>
          <p:cNvSpPr>
            <a:spLocks noGrp="1"/>
          </p:cNvSpPr>
          <p:nvPr>
            <p:ph idx="1"/>
          </p:nvPr>
        </p:nvSpPr>
        <p:spPr>
          <a:xfrm>
            <a:off x="685801" y="1103087"/>
            <a:ext cx="10131425" cy="3497942"/>
          </a:xfrm>
        </p:spPr>
        <p:txBody>
          <a:bodyPr>
            <a:normAutofit/>
          </a:bodyPr>
          <a:lstStyle/>
          <a:p>
            <a:r>
              <a:rPr lang="en-US" sz="2200" dirty="0">
                <a:latin typeface="Bahnschrift" panose="020B0502040204020203" pitchFamily="34" charset="0"/>
              </a:rPr>
              <a:t>The condition head → next = NULL would fail and therefore, we have to traverse the node in order to reach the last node of the list.</a:t>
            </a:r>
          </a:p>
          <a:p>
            <a:endParaRPr lang="en-US" sz="2200" dirty="0">
              <a:latin typeface="Bahnschrift" panose="020B0502040204020203" pitchFamily="34" charset="0"/>
            </a:endParaRPr>
          </a:p>
          <a:p>
            <a:r>
              <a:rPr lang="en-US" sz="2200" dirty="0">
                <a:latin typeface="Bahnschrift" panose="020B0502040204020203" pitchFamily="34" charset="0"/>
              </a:rPr>
              <a:t>For this purpose, just declare a temporary pointer temp and assign it to head of the list. We also need to keep track of the second last node of the list. For this purpose, two pointers ptr and ptr1 will be used where ptr will point to the last node and ptr1 will point to the second last node of the list.</a:t>
            </a:r>
          </a:p>
          <a:p>
            <a:endParaRPr lang="en-US" sz="2200" dirty="0">
              <a:latin typeface="Bahnschrift" panose="020B0502040204020203" pitchFamily="34" charset="0"/>
            </a:endParaRPr>
          </a:p>
        </p:txBody>
      </p:sp>
      <p:sp>
        <p:nvSpPr>
          <p:cNvPr id="4" name="Rectangle: Rounded Corners 3">
            <a:extLst>
              <a:ext uri="{FF2B5EF4-FFF2-40B4-BE49-F238E27FC236}">
                <a16:creationId xmlns:a16="http://schemas.microsoft.com/office/drawing/2014/main" id="{85091EC0-829E-1167-D7C5-CCE5BE9E61F3}"/>
              </a:ext>
            </a:extLst>
          </p:cNvPr>
          <p:cNvSpPr/>
          <p:nvPr/>
        </p:nvSpPr>
        <p:spPr>
          <a:xfrm>
            <a:off x="3926114" y="4100287"/>
            <a:ext cx="4339771" cy="251097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2200" b="1">
                <a:solidFill>
                  <a:schemeClr val="tx1"/>
                </a:solidFill>
                <a:effectLst>
                  <a:outerShdw blurRad="38100" dist="38100" dir="2700000" algn="tl">
                    <a:srgbClr val="000000">
                      <a:alpha val="43137"/>
                    </a:srgbClr>
                  </a:outerShdw>
                </a:effectLst>
              </a:rPr>
              <a:t>ptr = head;   </a:t>
            </a:r>
          </a:p>
          <a:p>
            <a:r>
              <a:rPr lang="en-US" sz="2200" b="1">
                <a:solidFill>
                  <a:schemeClr val="tx1"/>
                </a:solidFill>
                <a:effectLst>
                  <a:outerShdw blurRad="38100" dist="38100" dir="2700000" algn="tl">
                    <a:srgbClr val="000000">
                      <a:alpha val="43137"/>
                    </a:srgbClr>
                  </a:outerShdw>
                </a:effectLst>
              </a:rPr>
              <a:t>                while(ptr-&gt;next != NULL)  </a:t>
            </a:r>
          </a:p>
          <a:p>
            <a:r>
              <a:rPr lang="en-US" sz="2200" b="1">
                <a:solidFill>
                  <a:schemeClr val="tx1"/>
                </a:solidFill>
                <a:effectLst>
                  <a:outerShdw blurRad="38100" dist="38100" dir="2700000" algn="tl">
                    <a:srgbClr val="000000">
                      <a:alpha val="43137"/>
                    </a:srgbClr>
                  </a:outerShdw>
                </a:effectLst>
              </a:rPr>
              <a:t>                {  </a:t>
            </a:r>
          </a:p>
          <a:p>
            <a:r>
              <a:rPr lang="en-US" sz="2200" b="1">
                <a:solidFill>
                  <a:schemeClr val="tx1"/>
                </a:solidFill>
                <a:effectLst>
                  <a:outerShdw blurRad="38100" dist="38100" dir="2700000" algn="tl">
                    <a:srgbClr val="000000">
                      <a:alpha val="43137"/>
                    </a:srgbClr>
                  </a:outerShdw>
                </a:effectLst>
              </a:rPr>
              <a:t>                    ptr1 = ptr;  </a:t>
            </a:r>
          </a:p>
          <a:p>
            <a:r>
              <a:rPr lang="en-US" sz="2200" b="1">
                <a:solidFill>
                  <a:schemeClr val="tx1"/>
                </a:solidFill>
                <a:effectLst>
                  <a:outerShdw blurRad="38100" dist="38100" dir="2700000" algn="tl">
                    <a:srgbClr val="000000">
                      <a:alpha val="43137"/>
                    </a:srgbClr>
                  </a:outerShdw>
                </a:effectLst>
              </a:rPr>
              <a:t>                    ptr = ptr -&gt;next;  </a:t>
            </a:r>
          </a:p>
          <a:p>
            <a:r>
              <a:rPr lang="en-US" sz="2200" b="1">
                <a:solidFill>
                  <a:schemeClr val="tx1"/>
                </a:solidFill>
                <a:effectLst>
                  <a:outerShdw blurRad="38100" dist="38100" dir="2700000" algn="tl">
                    <a:srgbClr val="000000">
                      <a:alpha val="43137"/>
                    </a:srgbClr>
                  </a:outerShdw>
                </a:effectLst>
              </a:rPr>
              <a:t>                } </a:t>
            </a:r>
          </a:p>
        </p:txBody>
      </p:sp>
    </p:spTree>
    <p:extLst>
      <p:ext uri="{BB962C8B-B14F-4D97-AF65-F5344CB8AC3E}">
        <p14:creationId xmlns:p14="http://schemas.microsoft.com/office/powerpoint/2010/main" val="10089508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3AB89-C08F-0DF6-97AE-D1E82E7F2125}"/>
              </a:ext>
            </a:extLst>
          </p:cNvPr>
          <p:cNvSpPr>
            <a:spLocks noGrp="1"/>
          </p:cNvSpPr>
          <p:nvPr>
            <p:ph type="title"/>
          </p:nvPr>
        </p:nvSpPr>
        <p:spPr/>
        <p:txBody>
          <a:bodyPr/>
          <a:lstStyle/>
          <a:p>
            <a:r>
              <a:rPr kumimoji="0" lang="en-US" sz="3600" b="1" i="0" u="none" strike="noStrike" kern="1200" cap="all" spc="0" normalizeH="0" baseline="0" noProof="0" dirty="0">
                <a:ln w="3175" cmpd="sng">
                  <a:noFill/>
                </a:ln>
                <a:solidFill>
                  <a:prstClr val="white"/>
                </a:solidFill>
                <a:effectLst>
                  <a:outerShdw blurRad="38100" dist="38100" dir="2700000" algn="tl">
                    <a:srgbClr val="000000">
                      <a:alpha val="43137"/>
                    </a:srgbClr>
                  </a:outerShdw>
                </a:effectLst>
                <a:uLnTx/>
                <a:uFillTx/>
                <a:latin typeface="Bahnschrift" panose="020B0502040204020203" pitchFamily="34" charset="0"/>
                <a:ea typeface="+mj-ea"/>
                <a:cs typeface="+mj-cs"/>
              </a:rPr>
              <a:t>Deletion at the end: second scenario</a:t>
            </a:r>
            <a:endParaRPr lang="en-US" dirty="0"/>
          </a:p>
        </p:txBody>
      </p:sp>
      <p:sp>
        <p:nvSpPr>
          <p:cNvPr id="3" name="Content Placeholder 2">
            <a:extLst>
              <a:ext uri="{FF2B5EF4-FFF2-40B4-BE49-F238E27FC236}">
                <a16:creationId xmlns:a16="http://schemas.microsoft.com/office/drawing/2014/main" id="{75A131C3-E5B2-4ED9-B437-EFB8B8DCAA6F}"/>
              </a:ext>
            </a:extLst>
          </p:cNvPr>
          <p:cNvSpPr>
            <a:spLocks noGrp="1"/>
          </p:cNvSpPr>
          <p:nvPr>
            <p:ph idx="1"/>
          </p:nvPr>
        </p:nvSpPr>
        <p:spPr>
          <a:xfrm>
            <a:off x="685801" y="2142068"/>
            <a:ext cx="10131425" cy="2400904"/>
          </a:xfrm>
        </p:spPr>
        <p:txBody>
          <a:bodyPr>
            <a:normAutofit/>
          </a:bodyPr>
          <a:lstStyle/>
          <a:p>
            <a:r>
              <a:rPr lang="en-US" sz="2400" dirty="0">
                <a:latin typeface="Bahnschrift" panose="020B0502040204020203" pitchFamily="34" charset="0"/>
              </a:rPr>
              <a:t>Now, we just need to make the pointer ptr1 point to the NULL and the last node of the list that is pointed by ptr will become free. It will be done by using the following statements.</a:t>
            </a:r>
          </a:p>
          <a:p>
            <a:pPr marL="0" indent="0">
              <a:buNone/>
            </a:pPr>
            <a:endParaRPr lang="en-US" sz="2400" dirty="0">
              <a:latin typeface="Bahnschrift" panose="020B0502040204020203" pitchFamily="34" charset="0"/>
            </a:endParaRPr>
          </a:p>
        </p:txBody>
      </p:sp>
      <p:sp>
        <p:nvSpPr>
          <p:cNvPr id="4" name="Rectangle: Rounded Corners 3">
            <a:extLst>
              <a:ext uri="{FF2B5EF4-FFF2-40B4-BE49-F238E27FC236}">
                <a16:creationId xmlns:a16="http://schemas.microsoft.com/office/drawing/2014/main" id="{2DE1D760-729C-4A32-CD0E-D664109E0C93}"/>
              </a:ext>
            </a:extLst>
          </p:cNvPr>
          <p:cNvSpPr/>
          <p:nvPr/>
        </p:nvSpPr>
        <p:spPr>
          <a:xfrm>
            <a:off x="4796971" y="4223657"/>
            <a:ext cx="2598057" cy="137885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200" b="1" dirty="0">
                <a:solidFill>
                  <a:schemeClr val="tx1"/>
                </a:solidFill>
                <a:effectLst>
                  <a:outerShdw blurRad="38100" dist="38100" dir="2700000" algn="tl">
                    <a:srgbClr val="000000">
                      <a:alpha val="43137"/>
                    </a:srgbClr>
                  </a:outerShdw>
                </a:effectLst>
              </a:rPr>
              <a:t>ptr1-&gt;next = NULL;  </a:t>
            </a:r>
          </a:p>
          <a:p>
            <a:pPr algn="ctr"/>
            <a:r>
              <a:rPr lang="en-US" sz="2200" b="1" dirty="0">
                <a:solidFill>
                  <a:schemeClr val="tx1"/>
                </a:solidFill>
                <a:effectLst>
                  <a:outerShdw blurRad="38100" dist="38100" dir="2700000" algn="tl">
                    <a:srgbClr val="000000">
                      <a:alpha val="43137"/>
                    </a:srgbClr>
                  </a:outerShdw>
                </a:effectLst>
              </a:rPr>
              <a:t>                free(ptr); </a:t>
            </a:r>
          </a:p>
        </p:txBody>
      </p:sp>
    </p:spTree>
    <p:extLst>
      <p:ext uri="{BB962C8B-B14F-4D97-AF65-F5344CB8AC3E}">
        <p14:creationId xmlns:p14="http://schemas.microsoft.com/office/powerpoint/2010/main" val="26867228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F302323-1B91-DB0D-5BED-A8647F6BC9A5}"/>
              </a:ext>
            </a:extLst>
          </p:cNvPr>
          <p:cNvPicPr>
            <a:picLocks noGrp="1" noChangeAspect="1"/>
          </p:cNvPicPr>
          <p:nvPr>
            <p:ph idx="1"/>
          </p:nvPr>
        </p:nvPicPr>
        <p:blipFill>
          <a:blip r:embed="rId2"/>
          <a:stretch>
            <a:fillRect/>
          </a:stretch>
        </p:blipFill>
        <p:spPr>
          <a:xfrm>
            <a:off x="721714" y="880524"/>
            <a:ext cx="10748572" cy="50969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95449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Pencil and answer-sheet">
            <a:extLst>
              <a:ext uri="{FF2B5EF4-FFF2-40B4-BE49-F238E27FC236}">
                <a16:creationId xmlns:a16="http://schemas.microsoft.com/office/drawing/2014/main" id="{F1F16D24-C68D-7955-2E2C-0922D4C13EA7}"/>
              </a:ext>
            </a:extLst>
          </p:cNvPr>
          <p:cNvPicPr>
            <a:picLocks noChangeAspect="1"/>
          </p:cNvPicPr>
          <p:nvPr/>
        </p:nvPicPr>
        <p:blipFill rotWithShape="1">
          <a:blip r:embed="rId4">
            <a:alphaModFix amt="20000"/>
          </a:blip>
          <a:srcRect b="881"/>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63697628-1BC5-4CE2-910B-1A2DFAEF53C1}"/>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dirty="0"/>
              <a:t>Refer to </a:t>
            </a:r>
            <a:r>
              <a:rPr lang="en-US" sz="4800" dirty="0">
                <a:hlinkClick r:id="rId5" action="ppaction://hlinkfile"/>
              </a:rPr>
              <a:t>example 5</a:t>
            </a:r>
            <a:r>
              <a:rPr lang="en-US" sz="4800" dirty="0"/>
              <a:t> for code demonstration</a:t>
            </a:r>
          </a:p>
        </p:txBody>
      </p:sp>
    </p:spTree>
    <p:extLst>
      <p:ext uri="{BB962C8B-B14F-4D97-AF65-F5344CB8AC3E}">
        <p14:creationId xmlns:p14="http://schemas.microsoft.com/office/powerpoint/2010/main" val="403319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3949A-EA67-3169-88F9-E299C3E3E8B4}"/>
              </a:ext>
            </a:extLst>
          </p:cNvPr>
          <p:cNvSpPr>
            <a:spLocks noGrp="1"/>
          </p:cNvSpPr>
          <p:nvPr>
            <p:ph type="title"/>
          </p:nvPr>
        </p:nvSpPr>
        <p:spPr>
          <a:xfrm>
            <a:off x="685801" y="609600"/>
            <a:ext cx="10131425" cy="1219803"/>
          </a:xfrm>
        </p:spPr>
        <p:txBody>
          <a:bodyPr/>
          <a:lstStyle/>
          <a:p>
            <a:r>
              <a:rPr lang="en-US" b="1" dirty="0">
                <a:effectLst>
                  <a:outerShdw blurRad="38100" dist="38100" dir="2700000" algn="tl">
                    <a:srgbClr val="000000">
                      <a:alpha val="43137"/>
                    </a:srgbClr>
                  </a:outerShdw>
                </a:effectLst>
                <a:latin typeface="Bahnschrift" panose="020B0502040204020203" pitchFamily="34" charset="0"/>
              </a:rPr>
              <a:t>Deletion after the specified node</a:t>
            </a:r>
          </a:p>
        </p:txBody>
      </p:sp>
      <p:sp>
        <p:nvSpPr>
          <p:cNvPr id="3" name="Content Placeholder 2">
            <a:extLst>
              <a:ext uri="{FF2B5EF4-FFF2-40B4-BE49-F238E27FC236}">
                <a16:creationId xmlns:a16="http://schemas.microsoft.com/office/drawing/2014/main" id="{135D79CD-9B50-6CED-7D4D-0F17FC094187}"/>
              </a:ext>
            </a:extLst>
          </p:cNvPr>
          <p:cNvSpPr>
            <a:spLocks noGrp="1"/>
          </p:cNvSpPr>
          <p:nvPr>
            <p:ph idx="1"/>
          </p:nvPr>
        </p:nvSpPr>
        <p:spPr>
          <a:xfrm>
            <a:off x="685802" y="2142066"/>
            <a:ext cx="5874656" cy="4106333"/>
          </a:xfrm>
        </p:spPr>
        <p:txBody>
          <a:bodyPr>
            <a:normAutofit/>
          </a:bodyPr>
          <a:lstStyle/>
          <a:p>
            <a:pPr marL="0" indent="0">
              <a:buNone/>
            </a:pPr>
            <a:r>
              <a:rPr lang="en-US" sz="2200" dirty="0">
                <a:latin typeface="Bahnschrift" panose="020B0502040204020203" pitchFamily="34" charset="0"/>
              </a:rPr>
              <a:t>In order to delete the node, which is present after the specified node, we need to skip the desired number of nodes to reach the node after which the node will be deleted. </a:t>
            </a:r>
          </a:p>
          <a:p>
            <a:pPr marL="0" indent="0">
              <a:buNone/>
            </a:pPr>
            <a:r>
              <a:rPr lang="en-US" sz="2200" dirty="0">
                <a:latin typeface="Bahnschrift" panose="020B0502040204020203" pitchFamily="34" charset="0"/>
              </a:rPr>
              <a:t>We need to keep track of the two nodes. </a:t>
            </a:r>
          </a:p>
          <a:p>
            <a:pPr marL="0" indent="0">
              <a:buNone/>
            </a:pPr>
            <a:r>
              <a:rPr lang="en-US" sz="2200" dirty="0">
                <a:latin typeface="Bahnschrift" panose="020B0502040204020203" pitchFamily="34" charset="0"/>
              </a:rPr>
              <a:t>The one which is to be deleted the other one if the node which is present before that node. For this purpose, two pointers are used: ptr and ptr1.</a:t>
            </a:r>
          </a:p>
          <a:p>
            <a:pPr marL="0" indent="0">
              <a:buNone/>
            </a:pPr>
            <a:endParaRPr lang="en-US" sz="2200" dirty="0">
              <a:latin typeface="Bahnschrift" panose="020B0502040204020203" pitchFamily="34" charset="0"/>
            </a:endParaRPr>
          </a:p>
        </p:txBody>
      </p:sp>
      <p:sp>
        <p:nvSpPr>
          <p:cNvPr id="4" name="Rectangle: Rounded Corners 3">
            <a:extLst>
              <a:ext uri="{FF2B5EF4-FFF2-40B4-BE49-F238E27FC236}">
                <a16:creationId xmlns:a16="http://schemas.microsoft.com/office/drawing/2014/main" id="{B78D95C0-A6FE-DFBC-68FF-DF38DB9D1FC1}"/>
              </a:ext>
            </a:extLst>
          </p:cNvPr>
          <p:cNvSpPr/>
          <p:nvPr/>
        </p:nvSpPr>
        <p:spPr>
          <a:xfrm>
            <a:off x="7024914" y="1829403"/>
            <a:ext cx="4891315" cy="473165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2000" b="1" dirty="0">
                <a:solidFill>
                  <a:schemeClr val="tx1"/>
                </a:solidFill>
                <a:effectLst>
                  <a:outerShdw blurRad="38100" dist="38100" dir="2700000" algn="tl">
                    <a:srgbClr val="000000">
                      <a:alpha val="43137"/>
                    </a:srgbClr>
                  </a:outerShdw>
                </a:effectLst>
                <a:latin typeface="Bahnschrift" panose="020B0502040204020203" pitchFamily="34" charset="0"/>
              </a:rPr>
              <a:t>ptr=head;  </a:t>
            </a:r>
          </a:p>
          <a:p>
            <a:r>
              <a:rPr lang="en-US" sz="2000" b="1" dirty="0">
                <a:solidFill>
                  <a:schemeClr val="tx1"/>
                </a:solidFill>
                <a:effectLst>
                  <a:outerShdw blurRad="38100" dist="38100" dir="2700000" algn="tl">
                    <a:srgbClr val="000000">
                      <a:alpha val="43137"/>
                    </a:srgbClr>
                  </a:outerShdw>
                </a:effectLst>
                <a:latin typeface="Bahnschrift" panose="020B0502040204020203" pitchFamily="34" charset="0"/>
              </a:rPr>
              <a:t>        for(</a:t>
            </a:r>
            <a:r>
              <a:rPr lang="en-US" sz="2000" b="1" dirty="0" err="1">
                <a:solidFill>
                  <a:schemeClr val="tx1"/>
                </a:solidFill>
                <a:effectLst>
                  <a:outerShdw blurRad="38100" dist="38100" dir="2700000" algn="tl">
                    <a:srgbClr val="000000">
                      <a:alpha val="43137"/>
                    </a:srgbClr>
                  </a:outerShdw>
                </a:effectLst>
                <a:latin typeface="Bahnschrift" panose="020B0502040204020203" pitchFamily="34" charset="0"/>
              </a:rPr>
              <a:t>i</a:t>
            </a:r>
            <a:r>
              <a:rPr lang="en-US" sz="2000" b="1" dirty="0">
                <a:solidFill>
                  <a:schemeClr val="tx1"/>
                </a:solidFill>
                <a:effectLst>
                  <a:outerShdw blurRad="38100" dist="38100" dir="2700000" algn="tl">
                    <a:srgbClr val="000000">
                      <a:alpha val="43137"/>
                    </a:srgbClr>
                  </a:outerShdw>
                </a:effectLst>
                <a:latin typeface="Bahnschrift" panose="020B0502040204020203" pitchFamily="34" charset="0"/>
              </a:rPr>
              <a:t>=0;i&lt;</a:t>
            </a:r>
            <a:r>
              <a:rPr lang="en-US" sz="2000" b="1" dirty="0" err="1">
                <a:solidFill>
                  <a:schemeClr val="tx1"/>
                </a:solidFill>
                <a:effectLst>
                  <a:outerShdw blurRad="38100" dist="38100" dir="2700000" algn="tl">
                    <a:srgbClr val="000000">
                      <a:alpha val="43137"/>
                    </a:srgbClr>
                  </a:outerShdw>
                </a:effectLst>
                <a:latin typeface="Bahnschrift" panose="020B0502040204020203" pitchFamily="34" charset="0"/>
              </a:rPr>
              <a:t>loc;i</a:t>
            </a:r>
            <a:r>
              <a:rPr lang="en-US" sz="2000" b="1" dirty="0">
                <a:solidFill>
                  <a:schemeClr val="tx1"/>
                </a:solidFill>
                <a:effectLst>
                  <a:outerShdw blurRad="38100" dist="38100" dir="2700000" algn="tl">
                    <a:srgbClr val="000000">
                      <a:alpha val="43137"/>
                    </a:srgbClr>
                  </a:outerShdw>
                </a:effectLst>
                <a:latin typeface="Bahnschrift" panose="020B0502040204020203" pitchFamily="34" charset="0"/>
              </a:rPr>
              <a:t>++)  </a:t>
            </a:r>
          </a:p>
          <a:p>
            <a:r>
              <a:rPr lang="en-US" sz="2000" b="1" dirty="0">
                <a:solidFill>
                  <a:schemeClr val="tx1"/>
                </a:solidFill>
                <a:effectLst>
                  <a:outerShdw blurRad="38100" dist="38100" dir="2700000" algn="tl">
                    <a:srgbClr val="000000">
                      <a:alpha val="43137"/>
                    </a:srgbClr>
                  </a:outerShdw>
                </a:effectLst>
                <a:latin typeface="Bahnschrift" panose="020B0502040204020203" pitchFamily="34" charset="0"/>
              </a:rPr>
              <a:t>        {  </a:t>
            </a:r>
          </a:p>
          <a:p>
            <a:r>
              <a:rPr lang="en-US" sz="2000" b="1" dirty="0">
                <a:solidFill>
                  <a:schemeClr val="tx1"/>
                </a:solidFill>
                <a:effectLst>
                  <a:outerShdw blurRad="38100" dist="38100" dir="2700000" algn="tl">
                    <a:srgbClr val="000000">
                      <a:alpha val="43137"/>
                    </a:srgbClr>
                  </a:outerShdw>
                </a:effectLst>
                <a:latin typeface="Bahnschrift" panose="020B0502040204020203" pitchFamily="34" charset="0"/>
              </a:rPr>
              <a:t>            ptr1 = ptr;       </a:t>
            </a:r>
          </a:p>
          <a:p>
            <a:r>
              <a:rPr lang="en-US" sz="2000" b="1" dirty="0">
                <a:solidFill>
                  <a:schemeClr val="tx1"/>
                </a:solidFill>
                <a:effectLst>
                  <a:outerShdw blurRad="38100" dist="38100" dir="2700000" algn="tl">
                    <a:srgbClr val="000000">
                      <a:alpha val="43137"/>
                    </a:srgbClr>
                  </a:outerShdw>
                </a:effectLst>
                <a:latin typeface="Bahnschrift" panose="020B0502040204020203" pitchFamily="34" charset="0"/>
              </a:rPr>
              <a:t>            ptr = ptr-&gt;next;  </a:t>
            </a:r>
          </a:p>
          <a:p>
            <a:r>
              <a:rPr lang="en-US" sz="2000" b="1" dirty="0">
                <a:solidFill>
                  <a:schemeClr val="tx1"/>
                </a:solidFill>
                <a:effectLst>
                  <a:outerShdw blurRad="38100" dist="38100" dir="2700000" algn="tl">
                    <a:srgbClr val="000000">
                      <a:alpha val="43137"/>
                    </a:srgbClr>
                  </a:outerShdw>
                </a:effectLst>
                <a:latin typeface="Bahnschrift" panose="020B0502040204020203" pitchFamily="34" charset="0"/>
              </a:rPr>
              <a:t>              </a:t>
            </a:r>
          </a:p>
          <a:p>
            <a:r>
              <a:rPr lang="en-US" sz="2000" b="1" dirty="0">
                <a:solidFill>
                  <a:schemeClr val="tx1"/>
                </a:solidFill>
                <a:effectLst>
                  <a:outerShdw blurRad="38100" dist="38100" dir="2700000" algn="tl">
                    <a:srgbClr val="000000">
                      <a:alpha val="43137"/>
                    </a:srgbClr>
                  </a:outerShdw>
                </a:effectLst>
                <a:latin typeface="Bahnschrift" panose="020B0502040204020203" pitchFamily="34" charset="0"/>
              </a:rPr>
              <a:t>            if(ptr == NULL)  </a:t>
            </a:r>
          </a:p>
          <a:p>
            <a:r>
              <a:rPr lang="en-US" sz="2000" b="1" dirty="0">
                <a:solidFill>
                  <a:schemeClr val="tx1"/>
                </a:solidFill>
                <a:effectLst>
                  <a:outerShdw blurRad="38100" dist="38100" dir="2700000" algn="tl">
                    <a:srgbClr val="000000">
                      <a:alpha val="43137"/>
                    </a:srgbClr>
                  </a:outerShdw>
                </a:effectLst>
                <a:latin typeface="Bahnschrift" panose="020B0502040204020203" pitchFamily="34" charset="0"/>
              </a:rPr>
              <a:t>            {  </a:t>
            </a:r>
          </a:p>
          <a:p>
            <a:r>
              <a:rPr lang="en-US" sz="2000" b="1" dirty="0">
                <a:solidFill>
                  <a:schemeClr val="tx1"/>
                </a:solidFill>
                <a:effectLst>
                  <a:outerShdw blurRad="38100" dist="38100" dir="2700000" algn="tl">
                    <a:srgbClr val="000000">
                      <a:alpha val="43137"/>
                    </a:srgbClr>
                  </a:outerShdw>
                </a:effectLst>
                <a:latin typeface="Bahnschrift" panose="020B0502040204020203" pitchFamily="34" charset="0"/>
              </a:rPr>
              <a:t>                </a:t>
            </a:r>
            <a:r>
              <a:rPr lang="en-US" sz="2000" b="1" dirty="0" err="1">
                <a:solidFill>
                  <a:schemeClr val="tx1"/>
                </a:solidFill>
                <a:effectLst>
                  <a:outerShdw blurRad="38100" dist="38100" dir="2700000" algn="tl">
                    <a:srgbClr val="000000">
                      <a:alpha val="43137"/>
                    </a:srgbClr>
                  </a:outerShdw>
                </a:effectLst>
                <a:latin typeface="Bahnschrift" panose="020B0502040204020203" pitchFamily="34" charset="0"/>
              </a:rPr>
              <a:t>printf</a:t>
            </a:r>
            <a:r>
              <a:rPr lang="en-US" sz="2000" b="1" dirty="0">
                <a:solidFill>
                  <a:schemeClr val="tx1"/>
                </a:solidFill>
                <a:effectLst>
                  <a:outerShdw blurRad="38100" dist="38100" dir="2700000" algn="tl">
                    <a:srgbClr val="000000">
                      <a:alpha val="43137"/>
                    </a:srgbClr>
                  </a:outerShdw>
                </a:effectLst>
                <a:latin typeface="Bahnschrift" panose="020B0502040204020203" pitchFamily="34" charset="0"/>
              </a:rPr>
              <a:t>("\</a:t>
            </a:r>
            <a:r>
              <a:rPr lang="en-US" sz="2000" b="1" dirty="0" err="1">
                <a:solidFill>
                  <a:schemeClr val="tx1"/>
                </a:solidFill>
                <a:effectLst>
                  <a:outerShdw blurRad="38100" dist="38100" dir="2700000" algn="tl">
                    <a:srgbClr val="000000">
                      <a:alpha val="43137"/>
                    </a:srgbClr>
                  </a:outerShdw>
                </a:effectLst>
                <a:latin typeface="Bahnschrift" panose="020B0502040204020203" pitchFamily="34" charset="0"/>
              </a:rPr>
              <a:t>nThere</a:t>
            </a:r>
            <a:r>
              <a:rPr lang="en-US" sz="2000" b="1" dirty="0">
                <a:solidFill>
                  <a:schemeClr val="tx1"/>
                </a:solidFill>
                <a:effectLst>
                  <a:outerShdw blurRad="38100" dist="38100" dir="2700000" algn="tl">
                    <a:srgbClr val="000000">
                      <a:alpha val="43137"/>
                    </a:srgbClr>
                  </a:outerShdw>
                </a:effectLst>
                <a:latin typeface="Bahnschrift" panose="020B0502040204020203" pitchFamily="34" charset="0"/>
              </a:rPr>
              <a:t> are less than %d elements in the </a:t>
            </a:r>
            <a:r>
              <a:rPr lang="en-US" sz="2000" b="1" dirty="0" err="1">
                <a:solidFill>
                  <a:schemeClr val="tx1"/>
                </a:solidFill>
                <a:effectLst>
                  <a:outerShdw blurRad="38100" dist="38100" dir="2700000" algn="tl">
                    <a:srgbClr val="000000">
                      <a:alpha val="43137"/>
                    </a:srgbClr>
                  </a:outerShdw>
                </a:effectLst>
                <a:latin typeface="Bahnschrift" panose="020B0502040204020203" pitchFamily="34" charset="0"/>
              </a:rPr>
              <a:t>list..",loc</a:t>
            </a:r>
            <a:r>
              <a:rPr lang="en-US" sz="2000" b="1" dirty="0">
                <a:solidFill>
                  <a:schemeClr val="tx1"/>
                </a:solidFill>
                <a:effectLst>
                  <a:outerShdw blurRad="38100" dist="38100" dir="2700000" algn="tl">
                    <a:srgbClr val="000000">
                      <a:alpha val="43137"/>
                    </a:srgbClr>
                  </a:outerShdw>
                </a:effectLst>
                <a:latin typeface="Bahnschrift" panose="020B0502040204020203" pitchFamily="34" charset="0"/>
              </a:rPr>
              <a:t>);  </a:t>
            </a:r>
          </a:p>
          <a:p>
            <a:r>
              <a:rPr lang="en-US" sz="2000" b="1" dirty="0">
                <a:solidFill>
                  <a:schemeClr val="tx1"/>
                </a:solidFill>
                <a:effectLst>
                  <a:outerShdw blurRad="38100" dist="38100" dir="2700000" algn="tl">
                    <a:srgbClr val="000000">
                      <a:alpha val="43137"/>
                    </a:srgbClr>
                  </a:outerShdw>
                </a:effectLst>
                <a:latin typeface="Bahnschrift" panose="020B0502040204020203" pitchFamily="34" charset="0"/>
              </a:rPr>
              <a:t>                return;  </a:t>
            </a:r>
          </a:p>
          <a:p>
            <a:r>
              <a:rPr lang="en-US" sz="2000" b="1" dirty="0">
                <a:solidFill>
                  <a:schemeClr val="tx1"/>
                </a:solidFill>
                <a:effectLst>
                  <a:outerShdw blurRad="38100" dist="38100" dir="2700000" algn="tl">
                    <a:srgbClr val="000000">
                      <a:alpha val="43137"/>
                    </a:srgbClr>
                  </a:outerShdw>
                </a:effectLst>
                <a:latin typeface="Bahnschrift" panose="020B0502040204020203" pitchFamily="34" charset="0"/>
              </a:rPr>
              <a:t>            }  </a:t>
            </a:r>
          </a:p>
          <a:p>
            <a:r>
              <a:rPr lang="en-US" sz="2000" b="1" dirty="0">
                <a:solidFill>
                  <a:schemeClr val="tx1"/>
                </a:solidFill>
                <a:effectLst>
                  <a:outerShdw blurRad="38100" dist="38100" dir="2700000" algn="tl">
                    <a:srgbClr val="000000">
                      <a:alpha val="43137"/>
                    </a:srgbClr>
                  </a:outerShdw>
                </a:effectLst>
                <a:latin typeface="Bahnschrift" panose="020B0502040204020203" pitchFamily="34" charset="0"/>
              </a:rPr>
              <a:t>        } </a:t>
            </a:r>
          </a:p>
        </p:txBody>
      </p:sp>
    </p:spTree>
    <p:extLst>
      <p:ext uri="{BB962C8B-B14F-4D97-AF65-F5344CB8AC3E}">
        <p14:creationId xmlns:p14="http://schemas.microsoft.com/office/powerpoint/2010/main" val="14161209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7B64D-9290-4FC2-5C4B-B2E4BED4125C}"/>
              </a:ext>
            </a:extLst>
          </p:cNvPr>
          <p:cNvSpPr>
            <a:spLocks noGrp="1"/>
          </p:cNvSpPr>
          <p:nvPr>
            <p:ph type="title"/>
          </p:nvPr>
        </p:nvSpPr>
        <p:spPr/>
        <p:txBody>
          <a:bodyPr/>
          <a:lstStyle/>
          <a:p>
            <a:r>
              <a:rPr kumimoji="0" lang="en-US" sz="3600" b="1" i="0" u="none" strike="noStrike" kern="1200" cap="all" spc="0" normalizeH="0" baseline="0" noProof="0" dirty="0">
                <a:ln w="3175" cmpd="sng">
                  <a:noFill/>
                </a:ln>
                <a:solidFill>
                  <a:prstClr val="white"/>
                </a:solidFill>
                <a:effectLst>
                  <a:outerShdw blurRad="38100" dist="38100" dir="2700000" algn="tl">
                    <a:srgbClr val="000000">
                      <a:alpha val="43137"/>
                    </a:srgbClr>
                  </a:outerShdw>
                </a:effectLst>
                <a:uLnTx/>
                <a:uFillTx/>
                <a:latin typeface="Bahnschrift" panose="020B0502040204020203" pitchFamily="34" charset="0"/>
                <a:ea typeface="+mj-ea"/>
                <a:cs typeface="+mj-cs"/>
              </a:rPr>
              <a:t>Deletion after the specified node</a:t>
            </a:r>
            <a:endParaRPr lang="en-US" dirty="0"/>
          </a:p>
        </p:txBody>
      </p:sp>
      <p:sp>
        <p:nvSpPr>
          <p:cNvPr id="3" name="Content Placeholder 2">
            <a:extLst>
              <a:ext uri="{FF2B5EF4-FFF2-40B4-BE49-F238E27FC236}">
                <a16:creationId xmlns:a16="http://schemas.microsoft.com/office/drawing/2014/main" id="{6B7AEC7C-E6FD-2D40-B9E6-8B9371632B74}"/>
              </a:ext>
            </a:extLst>
          </p:cNvPr>
          <p:cNvSpPr>
            <a:spLocks noGrp="1"/>
          </p:cNvSpPr>
          <p:nvPr>
            <p:ph idx="1"/>
          </p:nvPr>
        </p:nvSpPr>
        <p:spPr>
          <a:xfrm>
            <a:off x="685801" y="2142068"/>
            <a:ext cx="10131425" cy="2458962"/>
          </a:xfrm>
        </p:spPr>
        <p:txBody>
          <a:bodyPr>
            <a:normAutofit/>
          </a:bodyPr>
          <a:lstStyle/>
          <a:p>
            <a:pPr marL="0" indent="0">
              <a:buNone/>
            </a:pPr>
            <a:r>
              <a:rPr lang="en-US" sz="2200" dirty="0">
                <a:latin typeface="Bahnschrift" panose="020B0502040204020203" pitchFamily="34" charset="0"/>
              </a:rPr>
              <a:t>Now, our task is almost done, we just need to make a few pointer adjustments. Make the next of ptr1 (points to the specified node) point to the next of ptr (the node which is to be deleted).</a:t>
            </a:r>
          </a:p>
          <a:p>
            <a:endParaRPr lang="en-US" sz="2200" dirty="0">
              <a:latin typeface="Bahnschrift" panose="020B0502040204020203" pitchFamily="34" charset="0"/>
            </a:endParaRPr>
          </a:p>
          <a:p>
            <a:pPr marL="0" indent="0">
              <a:buNone/>
            </a:pPr>
            <a:r>
              <a:rPr lang="en-US" sz="2200" dirty="0">
                <a:latin typeface="Bahnschrift" panose="020B0502040204020203" pitchFamily="34" charset="0"/>
              </a:rPr>
              <a:t>This will be done by using the following statements.</a:t>
            </a:r>
          </a:p>
        </p:txBody>
      </p:sp>
      <p:sp>
        <p:nvSpPr>
          <p:cNvPr id="4" name="Rectangle: Rounded Corners 3">
            <a:extLst>
              <a:ext uri="{FF2B5EF4-FFF2-40B4-BE49-F238E27FC236}">
                <a16:creationId xmlns:a16="http://schemas.microsoft.com/office/drawing/2014/main" id="{771EF0A1-45BC-5DC0-D955-7A995E01DD44}"/>
              </a:ext>
            </a:extLst>
          </p:cNvPr>
          <p:cNvSpPr/>
          <p:nvPr/>
        </p:nvSpPr>
        <p:spPr>
          <a:xfrm>
            <a:off x="4084298" y="4601030"/>
            <a:ext cx="3334430" cy="157116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2200" b="1" dirty="0">
                <a:solidFill>
                  <a:schemeClr val="tx1"/>
                </a:solidFill>
                <a:effectLst>
                  <a:outerShdw blurRad="38100" dist="38100" dir="2700000" algn="tl">
                    <a:srgbClr val="000000">
                      <a:alpha val="43137"/>
                    </a:srgbClr>
                  </a:outerShdw>
                </a:effectLst>
                <a:latin typeface="Bahnschrift" panose="020B0502040204020203" pitchFamily="34" charset="0"/>
              </a:rPr>
              <a:t>ptr1 -&gt;next = ptr -&gt;next;  </a:t>
            </a:r>
          </a:p>
          <a:p>
            <a:r>
              <a:rPr lang="en-US" sz="2200" b="1" dirty="0">
                <a:solidFill>
                  <a:schemeClr val="tx1"/>
                </a:solidFill>
                <a:effectLst>
                  <a:outerShdw blurRad="38100" dist="38100" dir="2700000" algn="tl">
                    <a:srgbClr val="000000">
                      <a:alpha val="43137"/>
                    </a:srgbClr>
                  </a:outerShdw>
                </a:effectLst>
                <a:latin typeface="Bahnschrift" panose="020B0502040204020203" pitchFamily="34" charset="0"/>
              </a:rPr>
              <a:t>        free(ptr); </a:t>
            </a:r>
          </a:p>
        </p:txBody>
      </p:sp>
    </p:spTree>
    <p:extLst>
      <p:ext uri="{BB962C8B-B14F-4D97-AF65-F5344CB8AC3E}">
        <p14:creationId xmlns:p14="http://schemas.microsoft.com/office/powerpoint/2010/main" val="16603600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7808C69-991C-E0A8-1B53-8F6FD3B15286}"/>
              </a:ext>
            </a:extLst>
          </p:cNvPr>
          <p:cNvPicPr>
            <a:picLocks noGrp="1" noChangeAspect="1"/>
          </p:cNvPicPr>
          <p:nvPr>
            <p:ph idx="1"/>
          </p:nvPr>
        </p:nvPicPr>
        <p:blipFill>
          <a:blip r:embed="rId2"/>
          <a:stretch>
            <a:fillRect/>
          </a:stretch>
        </p:blipFill>
        <p:spPr>
          <a:xfrm>
            <a:off x="767550" y="738471"/>
            <a:ext cx="10656900" cy="53810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91061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42096-75B2-374C-86FB-729B1CB9C157}"/>
              </a:ext>
            </a:extLst>
          </p:cNvPr>
          <p:cNvSpPr>
            <a:spLocks noGrp="1"/>
          </p:cNvSpPr>
          <p:nvPr>
            <p:ph type="title"/>
          </p:nvPr>
        </p:nvSpPr>
        <p:spPr>
          <a:xfrm>
            <a:off x="632651" y="643465"/>
            <a:ext cx="3416835" cy="5571072"/>
          </a:xfrm>
        </p:spPr>
        <p:txBody>
          <a:bodyPr>
            <a:normAutofit/>
          </a:bodyPr>
          <a:lstStyle/>
          <a:p>
            <a:r>
              <a:rPr lang="en-US" b="1" dirty="0">
                <a:effectLst>
                  <a:outerShdw blurRad="38100" dist="38100" dir="2700000" algn="tl">
                    <a:srgbClr val="000000">
                      <a:alpha val="43137"/>
                    </a:srgbClr>
                  </a:outerShdw>
                </a:effectLst>
                <a:latin typeface="Bahnschrift" panose="020B0502040204020203" pitchFamily="34" charset="0"/>
              </a:rPr>
              <a:t>Introduction: what is the linked-list?</a:t>
            </a:r>
          </a:p>
        </p:txBody>
      </p:sp>
      <p:sp>
        <p:nvSpPr>
          <p:cNvPr id="3" name="Content Placeholder 2">
            <a:extLst>
              <a:ext uri="{FF2B5EF4-FFF2-40B4-BE49-F238E27FC236}">
                <a16:creationId xmlns:a16="http://schemas.microsoft.com/office/drawing/2014/main" id="{C54243E4-1DD7-F003-4AB8-5C81A77673CA}"/>
              </a:ext>
            </a:extLst>
          </p:cNvPr>
          <p:cNvSpPr>
            <a:spLocks noGrp="1"/>
          </p:cNvSpPr>
          <p:nvPr>
            <p:ph idx="1"/>
          </p:nvPr>
        </p:nvSpPr>
        <p:spPr>
          <a:xfrm>
            <a:off x="4165600" y="643464"/>
            <a:ext cx="7382933" cy="3731891"/>
          </a:xfrm>
        </p:spPr>
        <p:txBody>
          <a:bodyPr>
            <a:normAutofit/>
          </a:bodyPr>
          <a:lstStyle/>
          <a:p>
            <a:r>
              <a:rPr lang="en-US" sz="2400" dirty="0">
                <a:latin typeface="Bahnschrift" panose="020B0502040204020203" pitchFamily="34" charset="0"/>
              </a:rPr>
              <a:t>Linked List can be defined as collection of objects called nodes that are randomly stored in the memory.</a:t>
            </a:r>
          </a:p>
          <a:p>
            <a:r>
              <a:rPr lang="en-US" sz="2400" dirty="0">
                <a:latin typeface="Bahnschrift" panose="020B0502040204020203" pitchFamily="34" charset="0"/>
              </a:rPr>
              <a:t>A node contains two fields i.e. data stored at that particular address and the pointer which contains the address of the next node in the memory.</a:t>
            </a:r>
          </a:p>
          <a:p>
            <a:r>
              <a:rPr lang="en-US" sz="2400" dirty="0">
                <a:latin typeface="Bahnschrift" panose="020B0502040204020203" pitchFamily="34" charset="0"/>
              </a:rPr>
              <a:t>The last node of the list contains pointer to the null.</a:t>
            </a:r>
          </a:p>
          <a:p>
            <a:endParaRPr lang="en-US" dirty="0">
              <a:latin typeface="Bahnschrift" panose="020B0502040204020203" pitchFamily="34" charset="0"/>
            </a:endParaRPr>
          </a:p>
        </p:txBody>
      </p:sp>
      <p:pic>
        <p:nvPicPr>
          <p:cNvPr id="4" name="Picture 3">
            <a:extLst>
              <a:ext uri="{FF2B5EF4-FFF2-40B4-BE49-F238E27FC236}">
                <a16:creationId xmlns:a16="http://schemas.microsoft.com/office/drawing/2014/main" id="{C60F6C43-4C6C-CA70-2BF6-E2568C4CCBD1}"/>
              </a:ext>
            </a:extLst>
          </p:cNvPr>
          <p:cNvPicPr>
            <a:picLocks noChangeAspect="1"/>
          </p:cNvPicPr>
          <p:nvPr/>
        </p:nvPicPr>
        <p:blipFill>
          <a:blip r:embed="rId3"/>
          <a:stretch>
            <a:fillRect/>
          </a:stretch>
        </p:blipFill>
        <p:spPr>
          <a:xfrm>
            <a:off x="4165600" y="4549305"/>
            <a:ext cx="7382934" cy="1658428"/>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2680963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Pencil and answer-sheet">
            <a:extLst>
              <a:ext uri="{FF2B5EF4-FFF2-40B4-BE49-F238E27FC236}">
                <a16:creationId xmlns:a16="http://schemas.microsoft.com/office/drawing/2014/main" id="{F1F16D24-C68D-7955-2E2C-0922D4C13EA7}"/>
              </a:ext>
            </a:extLst>
          </p:cNvPr>
          <p:cNvPicPr>
            <a:picLocks noChangeAspect="1"/>
          </p:cNvPicPr>
          <p:nvPr/>
        </p:nvPicPr>
        <p:blipFill rotWithShape="1">
          <a:blip r:embed="rId4">
            <a:alphaModFix amt="20000"/>
          </a:blip>
          <a:srcRect b="881"/>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63697628-1BC5-4CE2-910B-1A2DFAEF53C1}"/>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dirty="0"/>
              <a:t>Refer to </a:t>
            </a:r>
            <a:r>
              <a:rPr lang="en-US" sz="4800" dirty="0">
                <a:hlinkClick r:id="rId5" action="ppaction://hlinkfile"/>
              </a:rPr>
              <a:t>example 6</a:t>
            </a:r>
            <a:r>
              <a:rPr lang="en-US" sz="4800" dirty="0"/>
              <a:t> for code demonstration</a:t>
            </a:r>
          </a:p>
        </p:txBody>
      </p:sp>
    </p:spTree>
    <p:extLst>
      <p:ext uri="{BB962C8B-B14F-4D97-AF65-F5344CB8AC3E}">
        <p14:creationId xmlns:p14="http://schemas.microsoft.com/office/powerpoint/2010/main" val="401628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38626-C5CD-609A-BB25-5E626B616B37}"/>
              </a:ext>
            </a:extLst>
          </p:cNvPr>
          <p:cNvSpPr>
            <a:spLocks noGrp="1"/>
          </p:cNvSpPr>
          <p:nvPr>
            <p:ph type="title"/>
          </p:nvPr>
        </p:nvSpPr>
        <p:spPr/>
        <p:txBody>
          <a:bodyPr>
            <a:normAutofit/>
          </a:bodyPr>
          <a:lstStyle/>
          <a:p>
            <a:r>
              <a:rPr lang="en-US" b="1" dirty="0">
                <a:solidFill>
                  <a:prstClr val="white"/>
                </a:solidFill>
                <a:effectLst>
                  <a:outerShdw blurRad="38100" dist="38100" dir="2700000" algn="tl">
                    <a:srgbClr val="000000">
                      <a:alpha val="43137"/>
                    </a:srgbClr>
                  </a:outerShdw>
                </a:effectLst>
                <a:latin typeface="Bahnschrift" panose="020B0502040204020203" pitchFamily="34" charset="0"/>
              </a:rPr>
              <a:t>Traversing in singly linked list</a:t>
            </a:r>
          </a:p>
        </p:txBody>
      </p:sp>
      <p:sp>
        <p:nvSpPr>
          <p:cNvPr id="3" name="Content Placeholder 2">
            <a:extLst>
              <a:ext uri="{FF2B5EF4-FFF2-40B4-BE49-F238E27FC236}">
                <a16:creationId xmlns:a16="http://schemas.microsoft.com/office/drawing/2014/main" id="{98AE5053-9DA8-779D-EA5E-6B0A0B687950}"/>
              </a:ext>
            </a:extLst>
          </p:cNvPr>
          <p:cNvSpPr>
            <a:spLocks noGrp="1"/>
          </p:cNvSpPr>
          <p:nvPr>
            <p:ph idx="1"/>
          </p:nvPr>
        </p:nvSpPr>
        <p:spPr>
          <a:xfrm>
            <a:off x="685801" y="2142068"/>
            <a:ext cx="10131425" cy="1878390"/>
          </a:xfrm>
        </p:spPr>
        <p:txBody>
          <a:bodyPr>
            <a:normAutofit lnSpcReduction="10000"/>
          </a:bodyPr>
          <a:lstStyle/>
          <a:p>
            <a:pPr marL="0" indent="0">
              <a:buNone/>
            </a:pPr>
            <a:r>
              <a:rPr lang="en-US" sz="2200" dirty="0">
                <a:latin typeface="Bahnschrift" panose="020B0502040204020203" pitchFamily="34" charset="0"/>
              </a:rPr>
              <a:t>Traversing is the most common operation that is performed in almost every scenario of singly linked list.</a:t>
            </a:r>
          </a:p>
          <a:p>
            <a:pPr marL="0" indent="0">
              <a:buNone/>
            </a:pPr>
            <a:r>
              <a:rPr lang="en-US" sz="2200" dirty="0">
                <a:latin typeface="Bahnschrift" panose="020B0502040204020203" pitchFamily="34" charset="0"/>
              </a:rPr>
              <a:t> Traversing means visiting each node of the list once in order to perform some operation on that.</a:t>
            </a:r>
          </a:p>
          <a:p>
            <a:pPr marL="0" indent="0">
              <a:buNone/>
            </a:pPr>
            <a:r>
              <a:rPr lang="en-US" sz="2200" dirty="0">
                <a:latin typeface="Bahnschrift" panose="020B0502040204020203" pitchFamily="34" charset="0"/>
              </a:rPr>
              <a:t> This will be done by using the following statements.</a:t>
            </a:r>
          </a:p>
        </p:txBody>
      </p:sp>
      <p:sp>
        <p:nvSpPr>
          <p:cNvPr id="4" name="Rectangle: Rounded Corners 3">
            <a:extLst>
              <a:ext uri="{FF2B5EF4-FFF2-40B4-BE49-F238E27FC236}">
                <a16:creationId xmlns:a16="http://schemas.microsoft.com/office/drawing/2014/main" id="{468D4D0D-44D2-3DB4-A54F-F06D133E963F}"/>
              </a:ext>
            </a:extLst>
          </p:cNvPr>
          <p:cNvSpPr/>
          <p:nvPr/>
        </p:nvSpPr>
        <p:spPr>
          <a:xfrm>
            <a:off x="4064000" y="4601028"/>
            <a:ext cx="4064000" cy="180702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2000" b="1">
                <a:solidFill>
                  <a:schemeClr val="tx1"/>
                </a:solidFill>
                <a:effectLst>
                  <a:outerShdw blurRad="38100" dist="38100" dir="2700000" algn="tl">
                    <a:srgbClr val="000000">
                      <a:alpha val="43137"/>
                    </a:srgbClr>
                  </a:outerShdw>
                </a:effectLst>
                <a:latin typeface="Bahnschrift" panose="020B0502040204020203" pitchFamily="34" charset="0"/>
              </a:rPr>
              <a:t>ptr = head;   </a:t>
            </a:r>
          </a:p>
          <a:p>
            <a:r>
              <a:rPr lang="en-US" sz="2000" b="1">
                <a:solidFill>
                  <a:schemeClr val="tx1"/>
                </a:solidFill>
                <a:effectLst>
                  <a:outerShdw blurRad="38100" dist="38100" dir="2700000" algn="tl">
                    <a:srgbClr val="000000">
                      <a:alpha val="43137"/>
                    </a:srgbClr>
                  </a:outerShdw>
                </a:effectLst>
                <a:latin typeface="Bahnschrift" panose="020B0502040204020203" pitchFamily="34" charset="0"/>
              </a:rPr>
              <a:t>        while (ptr!=NULL)  </a:t>
            </a:r>
          </a:p>
          <a:p>
            <a:r>
              <a:rPr lang="en-US" sz="2000" b="1">
                <a:solidFill>
                  <a:schemeClr val="tx1"/>
                </a:solidFill>
                <a:effectLst>
                  <a:outerShdw blurRad="38100" dist="38100" dir="2700000" algn="tl">
                    <a:srgbClr val="000000">
                      <a:alpha val="43137"/>
                    </a:srgbClr>
                  </a:outerShdw>
                </a:effectLst>
                <a:latin typeface="Bahnschrift" panose="020B0502040204020203" pitchFamily="34" charset="0"/>
              </a:rPr>
              <a:t>            {  </a:t>
            </a:r>
          </a:p>
          <a:p>
            <a:r>
              <a:rPr lang="en-US" sz="2000" b="1">
                <a:solidFill>
                  <a:schemeClr val="tx1"/>
                </a:solidFill>
                <a:effectLst>
                  <a:outerShdw blurRad="38100" dist="38100" dir="2700000" algn="tl">
                    <a:srgbClr val="000000">
                      <a:alpha val="43137"/>
                    </a:srgbClr>
                  </a:outerShdw>
                </a:effectLst>
                <a:latin typeface="Bahnschrift" panose="020B0502040204020203" pitchFamily="34" charset="0"/>
              </a:rPr>
              <a:t>                ptr = ptr -&gt; next;  </a:t>
            </a:r>
          </a:p>
          <a:p>
            <a:r>
              <a:rPr lang="en-US" sz="2000" b="1">
                <a:solidFill>
                  <a:schemeClr val="tx1"/>
                </a:solidFill>
                <a:effectLst>
                  <a:outerShdw blurRad="38100" dist="38100" dir="2700000" algn="tl">
                    <a:srgbClr val="000000">
                      <a:alpha val="43137"/>
                    </a:srgbClr>
                  </a:outerShdw>
                </a:effectLst>
                <a:latin typeface="Bahnschrift" panose="020B0502040204020203" pitchFamily="34" charset="0"/>
              </a:rPr>
              <a:t>            } </a:t>
            </a:r>
          </a:p>
        </p:txBody>
      </p:sp>
    </p:spTree>
    <p:extLst>
      <p:ext uri="{BB962C8B-B14F-4D97-AF65-F5344CB8AC3E}">
        <p14:creationId xmlns:p14="http://schemas.microsoft.com/office/powerpoint/2010/main" val="29129290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Pencil and answer-sheet">
            <a:extLst>
              <a:ext uri="{FF2B5EF4-FFF2-40B4-BE49-F238E27FC236}">
                <a16:creationId xmlns:a16="http://schemas.microsoft.com/office/drawing/2014/main" id="{F1F16D24-C68D-7955-2E2C-0922D4C13EA7}"/>
              </a:ext>
            </a:extLst>
          </p:cNvPr>
          <p:cNvPicPr>
            <a:picLocks noChangeAspect="1"/>
          </p:cNvPicPr>
          <p:nvPr/>
        </p:nvPicPr>
        <p:blipFill rotWithShape="1">
          <a:blip r:embed="rId4">
            <a:alphaModFix amt="20000"/>
          </a:blip>
          <a:srcRect b="881"/>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63697628-1BC5-4CE2-910B-1A2DFAEF53C1}"/>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dirty="0"/>
              <a:t>Refer to </a:t>
            </a:r>
            <a:r>
              <a:rPr lang="en-US" sz="4800" dirty="0">
                <a:hlinkClick r:id="rId5" action="ppaction://hlinkfile"/>
              </a:rPr>
              <a:t>example 7</a:t>
            </a:r>
            <a:r>
              <a:rPr lang="en-US" sz="4800" dirty="0"/>
              <a:t> for code demonstration</a:t>
            </a:r>
          </a:p>
        </p:txBody>
      </p:sp>
    </p:spTree>
    <p:extLst>
      <p:ext uri="{BB962C8B-B14F-4D97-AF65-F5344CB8AC3E}">
        <p14:creationId xmlns:p14="http://schemas.microsoft.com/office/powerpoint/2010/main" val="1005800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5" name="Picture 4" descr="Magnifying glass showing decling performance">
            <a:extLst>
              <a:ext uri="{FF2B5EF4-FFF2-40B4-BE49-F238E27FC236}">
                <a16:creationId xmlns:a16="http://schemas.microsoft.com/office/drawing/2014/main" id="{ECA7E051-CC5D-0D99-4202-DBC5AE614A79}"/>
              </a:ext>
            </a:extLst>
          </p:cNvPr>
          <p:cNvPicPr>
            <a:picLocks noChangeAspect="1"/>
          </p:cNvPicPr>
          <p:nvPr/>
        </p:nvPicPr>
        <p:blipFill rotWithShape="1">
          <a:blip r:embed="rId3"/>
          <a:srcRect t="1632" b="14098"/>
          <a:stretch/>
        </p:blipFill>
        <p:spPr>
          <a:xfrm>
            <a:off x="20" y="10"/>
            <a:ext cx="12191980" cy="6857990"/>
          </a:xfrm>
          <a:prstGeom prst="rect">
            <a:avLst/>
          </a:prstGeom>
        </p:spPr>
      </p:pic>
      <p:pic>
        <p:nvPicPr>
          <p:cNvPr id="16" name="Picture 15">
            <a:extLst>
              <a:ext uri="{FF2B5EF4-FFF2-40B4-BE49-F238E27FC236}">
                <a16:creationId xmlns:a16="http://schemas.microsoft.com/office/drawing/2014/main" id="{0C8B7D16-051E-4562-B872-ABF369C457C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8" name="Freeform 5">
            <a:extLst>
              <a:ext uri="{FF2B5EF4-FFF2-40B4-BE49-F238E27FC236}">
                <a16:creationId xmlns:a16="http://schemas.microsoft.com/office/drawing/2014/main" id="{ED10CF64-F588-4794-80E9-12CBA17849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16466" y="-18309"/>
            <a:ext cx="11159068" cy="6894618"/>
          </a:xfrm>
          <a:custGeom>
            <a:avLst/>
            <a:gdLst>
              <a:gd name="T0" fmla="*/ 2331 w 2331"/>
              <a:gd name="T1" fmla="*/ 721 h 1440"/>
              <a:gd name="T2" fmla="*/ 2082 w 2331"/>
              <a:gd name="T3" fmla="*/ 0 h 1440"/>
              <a:gd name="T4" fmla="*/ 249 w 2331"/>
              <a:gd name="T5" fmla="*/ 0 h 1440"/>
              <a:gd name="T6" fmla="*/ 0 w 2331"/>
              <a:gd name="T7" fmla="*/ 721 h 1440"/>
              <a:gd name="T8" fmla="*/ 248 w 2331"/>
              <a:gd name="T9" fmla="*/ 1440 h 1440"/>
              <a:gd name="T10" fmla="*/ 2083 w 2331"/>
              <a:gd name="T11" fmla="*/ 1440 h 1440"/>
              <a:gd name="T12" fmla="*/ 2331 w 2331"/>
              <a:gd name="T13" fmla="*/ 721 h 1440"/>
            </a:gdLst>
            <a:ahLst/>
            <a:cxnLst>
              <a:cxn ang="0">
                <a:pos x="T0" y="T1"/>
              </a:cxn>
              <a:cxn ang="0">
                <a:pos x="T2" y="T3"/>
              </a:cxn>
              <a:cxn ang="0">
                <a:pos x="T4" y="T5"/>
              </a:cxn>
              <a:cxn ang="0">
                <a:pos x="T6" y="T7"/>
              </a:cxn>
              <a:cxn ang="0">
                <a:pos x="T8" y="T9"/>
              </a:cxn>
              <a:cxn ang="0">
                <a:pos x="T10" y="T11"/>
              </a:cxn>
              <a:cxn ang="0">
                <a:pos x="T12" y="T13"/>
              </a:cxn>
            </a:cxnLst>
            <a:rect l="0" t="0" r="r" b="b"/>
            <a:pathLst>
              <a:path w="2331" h="1440">
                <a:moveTo>
                  <a:pt x="2331" y="721"/>
                </a:moveTo>
                <a:cubicBezTo>
                  <a:pt x="2331" y="449"/>
                  <a:pt x="2238" y="198"/>
                  <a:pt x="2082" y="0"/>
                </a:cubicBezTo>
                <a:cubicBezTo>
                  <a:pt x="249" y="0"/>
                  <a:pt x="249" y="0"/>
                  <a:pt x="249" y="0"/>
                </a:cubicBezTo>
                <a:cubicBezTo>
                  <a:pt x="93" y="198"/>
                  <a:pt x="0" y="449"/>
                  <a:pt x="0" y="721"/>
                </a:cubicBezTo>
                <a:cubicBezTo>
                  <a:pt x="0" y="992"/>
                  <a:pt x="92" y="1242"/>
                  <a:pt x="248" y="1440"/>
                </a:cubicBezTo>
                <a:cubicBezTo>
                  <a:pt x="2083" y="1440"/>
                  <a:pt x="2083" y="1440"/>
                  <a:pt x="2083" y="1440"/>
                </a:cubicBezTo>
                <a:cubicBezTo>
                  <a:pt x="2239" y="1242"/>
                  <a:pt x="2331" y="992"/>
                  <a:pt x="2331" y="721"/>
                </a:cubicBezTo>
                <a:close/>
              </a:path>
            </a:pathLst>
          </a:custGeom>
          <a:solidFill>
            <a:schemeClr val="bg1">
              <a:alpha val="6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B4A73448-9CFA-9AE3-CDE8-0D91D0B376D2}"/>
              </a:ext>
            </a:extLst>
          </p:cNvPr>
          <p:cNvSpPr>
            <a:spLocks noGrp="1"/>
          </p:cNvSpPr>
          <p:nvPr>
            <p:ph type="title"/>
          </p:nvPr>
        </p:nvSpPr>
        <p:spPr>
          <a:xfrm>
            <a:off x="1380067" y="838200"/>
            <a:ext cx="9437159" cy="1227667"/>
          </a:xfrm>
        </p:spPr>
        <p:txBody>
          <a:bodyPr>
            <a:normAutofit/>
          </a:bodyPr>
          <a:lstStyle/>
          <a:p>
            <a:r>
              <a:rPr lang="en-US" dirty="0">
                <a:latin typeface="Bahnschrift" panose="020B0502040204020203" pitchFamily="34" charset="0"/>
              </a:rPr>
              <a:t>Searching</a:t>
            </a:r>
          </a:p>
        </p:txBody>
      </p:sp>
      <p:sp>
        <p:nvSpPr>
          <p:cNvPr id="3" name="Content Placeholder 2">
            <a:extLst>
              <a:ext uri="{FF2B5EF4-FFF2-40B4-BE49-F238E27FC236}">
                <a16:creationId xmlns:a16="http://schemas.microsoft.com/office/drawing/2014/main" id="{BC7B40F8-B0D0-6F61-52CC-A586C30A0255}"/>
              </a:ext>
            </a:extLst>
          </p:cNvPr>
          <p:cNvSpPr>
            <a:spLocks noGrp="1"/>
          </p:cNvSpPr>
          <p:nvPr>
            <p:ph idx="1"/>
          </p:nvPr>
        </p:nvSpPr>
        <p:spPr>
          <a:xfrm>
            <a:off x="1380067" y="2006601"/>
            <a:ext cx="9437159" cy="3784600"/>
          </a:xfrm>
        </p:spPr>
        <p:txBody>
          <a:bodyPr>
            <a:normAutofit/>
          </a:bodyPr>
          <a:lstStyle/>
          <a:p>
            <a:r>
              <a:rPr lang="en-US" dirty="0">
                <a:latin typeface="Bahnschrift" panose="020B0502040204020203" pitchFamily="34" charset="0"/>
              </a:rPr>
              <a:t>Searching is performed in order to find the location of a particular element in the list. Searching any element in the list needs traversing through the list and make the comparison of every element of the list with the specified element. If the element is matched with any of the list element then the location of the element is returned from the function.</a:t>
            </a:r>
          </a:p>
        </p:txBody>
      </p:sp>
    </p:spTree>
    <p:extLst>
      <p:ext uri="{BB962C8B-B14F-4D97-AF65-F5344CB8AC3E}">
        <p14:creationId xmlns:p14="http://schemas.microsoft.com/office/powerpoint/2010/main" val="26474024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Pencil and answer-sheet">
            <a:extLst>
              <a:ext uri="{FF2B5EF4-FFF2-40B4-BE49-F238E27FC236}">
                <a16:creationId xmlns:a16="http://schemas.microsoft.com/office/drawing/2014/main" id="{F1F16D24-C68D-7955-2E2C-0922D4C13EA7}"/>
              </a:ext>
            </a:extLst>
          </p:cNvPr>
          <p:cNvPicPr>
            <a:picLocks noChangeAspect="1"/>
          </p:cNvPicPr>
          <p:nvPr/>
        </p:nvPicPr>
        <p:blipFill rotWithShape="1">
          <a:blip r:embed="rId4">
            <a:alphaModFix amt="20000"/>
          </a:blip>
          <a:srcRect b="881"/>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63697628-1BC5-4CE2-910B-1A2DFAEF53C1}"/>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dirty="0"/>
              <a:t>Refer to </a:t>
            </a:r>
            <a:r>
              <a:rPr lang="en-US" sz="4800" dirty="0">
                <a:hlinkClick r:id="rId5" action="ppaction://hlinkfile"/>
              </a:rPr>
              <a:t>example 8</a:t>
            </a:r>
            <a:r>
              <a:rPr lang="en-US" sz="4800" dirty="0"/>
              <a:t> for code demonstration</a:t>
            </a:r>
          </a:p>
        </p:txBody>
      </p:sp>
    </p:spTree>
    <p:extLst>
      <p:ext uri="{BB962C8B-B14F-4D97-AF65-F5344CB8AC3E}">
        <p14:creationId xmlns:p14="http://schemas.microsoft.com/office/powerpoint/2010/main" val="3176932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F43132E-D4DF-4A83-9344-A782D0F5D9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930761-E460-6BCC-6B59-6A9646A88BD0}"/>
              </a:ext>
            </a:extLst>
          </p:cNvPr>
          <p:cNvSpPr>
            <a:spLocks noGrp="1"/>
          </p:cNvSpPr>
          <p:nvPr>
            <p:ph type="ctrTitle"/>
          </p:nvPr>
        </p:nvSpPr>
        <p:spPr>
          <a:xfrm>
            <a:off x="1031875" y="1212935"/>
            <a:ext cx="6020177" cy="4432130"/>
          </a:xfrm>
        </p:spPr>
        <p:txBody>
          <a:bodyPr anchor="ctr">
            <a:normAutofit/>
          </a:bodyPr>
          <a:lstStyle/>
          <a:p>
            <a:r>
              <a:rPr lang="en-US" sz="8000" b="1" dirty="0">
                <a:effectLst>
                  <a:outerShdw blurRad="38100" dist="38100" dir="2700000" algn="tl">
                    <a:srgbClr val="000000">
                      <a:alpha val="43137"/>
                    </a:srgbClr>
                  </a:outerShdw>
                </a:effectLst>
                <a:latin typeface="Bahnschrift" panose="020B0502040204020203" pitchFamily="34" charset="0"/>
              </a:rPr>
              <a:t>Thank you!</a:t>
            </a:r>
          </a:p>
        </p:txBody>
      </p:sp>
      <p:sp>
        <p:nvSpPr>
          <p:cNvPr id="3" name="Subtitle 2">
            <a:extLst>
              <a:ext uri="{FF2B5EF4-FFF2-40B4-BE49-F238E27FC236}">
                <a16:creationId xmlns:a16="http://schemas.microsoft.com/office/drawing/2014/main" id="{9EBEB3B0-C08B-D1AA-FC88-A620FE0809BA}"/>
              </a:ext>
            </a:extLst>
          </p:cNvPr>
          <p:cNvSpPr>
            <a:spLocks noGrp="1"/>
          </p:cNvSpPr>
          <p:nvPr>
            <p:ph type="subTitle" idx="1"/>
          </p:nvPr>
        </p:nvSpPr>
        <p:spPr>
          <a:xfrm>
            <a:off x="8017260" y="2087881"/>
            <a:ext cx="3274853" cy="2682239"/>
          </a:xfrm>
        </p:spPr>
        <p:txBody>
          <a:bodyPr anchor="ctr">
            <a:normAutofit/>
          </a:bodyPr>
          <a:lstStyle/>
          <a:p>
            <a:pPr algn="l"/>
            <a:r>
              <a:rPr lang="en-US" b="1" dirty="0">
                <a:effectLst>
                  <a:outerShdw blurRad="38100" dist="38100" dir="2700000" algn="tl">
                    <a:srgbClr val="000000">
                      <a:alpha val="43137"/>
                    </a:srgbClr>
                  </a:outerShdw>
                </a:effectLst>
                <a:latin typeface="Bahnschrift" panose="020B0502040204020203" pitchFamily="34" charset="0"/>
              </a:rPr>
              <a:t>Sem; Colon c/embedded c workshop 2023</a:t>
            </a:r>
          </a:p>
        </p:txBody>
      </p:sp>
      <p:cxnSp>
        <p:nvCxnSpPr>
          <p:cNvPr id="10" name="Straight Connector 9">
            <a:extLst>
              <a:ext uri="{FF2B5EF4-FFF2-40B4-BE49-F238E27FC236}">
                <a16:creationId xmlns:a16="http://schemas.microsoft.com/office/drawing/2014/main" id="{6AA24BC1-1577-4586-AD7A-417660E372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1564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1852D-968E-9759-39F2-2BDE4D6CD268}"/>
              </a:ext>
            </a:extLst>
          </p:cNvPr>
          <p:cNvSpPr>
            <a:spLocks noGrp="1"/>
          </p:cNvSpPr>
          <p:nvPr>
            <p:ph type="title"/>
          </p:nvPr>
        </p:nvSpPr>
        <p:spPr>
          <a:xfrm>
            <a:off x="4955457" y="634181"/>
            <a:ext cx="6593075" cy="829187"/>
          </a:xfrm>
        </p:spPr>
        <p:txBody>
          <a:bodyPr>
            <a:normAutofit/>
          </a:bodyPr>
          <a:lstStyle/>
          <a:p>
            <a:r>
              <a:rPr lang="en-US" dirty="0">
                <a:latin typeface="Bahnschrift" panose="020B0502040204020203" pitchFamily="34" charset="0"/>
              </a:rPr>
              <a:t>Uses of Linked List</a:t>
            </a:r>
          </a:p>
        </p:txBody>
      </p:sp>
      <p:pic>
        <p:nvPicPr>
          <p:cNvPr id="5" name="Picture 4" descr="Wall of advesive notes with one standing out">
            <a:extLst>
              <a:ext uri="{FF2B5EF4-FFF2-40B4-BE49-F238E27FC236}">
                <a16:creationId xmlns:a16="http://schemas.microsoft.com/office/drawing/2014/main" id="{4697E01E-CBA6-9C31-A761-164AC2DAB1F4}"/>
              </a:ext>
            </a:extLst>
          </p:cNvPr>
          <p:cNvPicPr>
            <a:picLocks noChangeAspect="1"/>
          </p:cNvPicPr>
          <p:nvPr/>
        </p:nvPicPr>
        <p:blipFill rotWithShape="1">
          <a:blip r:embed="rId3"/>
          <a:srcRect l="19006" r="35871" b="-2"/>
          <a:stretch/>
        </p:blipFill>
        <p:spPr>
          <a:xfrm>
            <a:off x="20" y="975"/>
            <a:ext cx="4635988" cy="6858000"/>
          </a:xfrm>
          <a:prstGeom prst="rect">
            <a:avLst/>
          </a:prstGeom>
        </p:spPr>
      </p:pic>
      <p:sp>
        <p:nvSpPr>
          <p:cNvPr id="3" name="Content Placeholder 2">
            <a:extLst>
              <a:ext uri="{FF2B5EF4-FFF2-40B4-BE49-F238E27FC236}">
                <a16:creationId xmlns:a16="http://schemas.microsoft.com/office/drawing/2014/main" id="{23A4CC8A-015D-3970-9088-B17D0F106FE6}"/>
              </a:ext>
            </a:extLst>
          </p:cNvPr>
          <p:cNvSpPr>
            <a:spLocks noGrp="1"/>
          </p:cNvSpPr>
          <p:nvPr>
            <p:ph idx="1"/>
          </p:nvPr>
        </p:nvSpPr>
        <p:spPr>
          <a:xfrm>
            <a:off x="4955458" y="1463368"/>
            <a:ext cx="6593075" cy="4760451"/>
          </a:xfrm>
        </p:spPr>
        <p:txBody>
          <a:bodyPr>
            <a:normAutofit fontScale="92500" lnSpcReduction="20000"/>
          </a:bodyPr>
          <a:lstStyle/>
          <a:p>
            <a:r>
              <a:rPr lang="en-US" sz="2400" dirty="0">
                <a:latin typeface="Bahnschrift" panose="020B0502040204020203" pitchFamily="34" charset="0"/>
              </a:rPr>
              <a:t>The list is not required to be contiguously present in the memory. The node can reside any where in the memory and linked together to make a list. This achieves optimized utilization of space.</a:t>
            </a:r>
          </a:p>
          <a:p>
            <a:endParaRPr lang="en-US" sz="2400" dirty="0">
              <a:latin typeface="Bahnschrift" panose="020B0502040204020203" pitchFamily="34" charset="0"/>
            </a:endParaRPr>
          </a:p>
          <a:p>
            <a:r>
              <a:rPr lang="en-US" sz="2400" dirty="0">
                <a:latin typeface="Bahnschrift" panose="020B0502040204020203" pitchFamily="34" charset="0"/>
              </a:rPr>
              <a:t>list size is limited to the memory size and doesn't need to be declared in advance.</a:t>
            </a:r>
          </a:p>
          <a:p>
            <a:endParaRPr lang="en-US" sz="2400" dirty="0">
              <a:latin typeface="Bahnschrift" panose="020B0502040204020203" pitchFamily="34" charset="0"/>
            </a:endParaRPr>
          </a:p>
          <a:p>
            <a:r>
              <a:rPr lang="en-US" sz="2400" dirty="0">
                <a:latin typeface="Bahnschrift" panose="020B0502040204020203" pitchFamily="34" charset="0"/>
              </a:rPr>
              <a:t>Empty node can not be present in the linked list.</a:t>
            </a:r>
          </a:p>
          <a:p>
            <a:endParaRPr lang="en-US" sz="2400" dirty="0">
              <a:latin typeface="Bahnschrift" panose="020B0502040204020203" pitchFamily="34" charset="0"/>
            </a:endParaRPr>
          </a:p>
          <a:p>
            <a:r>
              <a:rPr lang="en-US" sz="2400" dirty="0">
                <a:latin typeface="Bahnschrift" panose="020B0502040204020203" pitchFamily="34" charset="0"/>
              </a:rPr>
              <a:t>We can store values of primitive types or objects in the singly linked list.</a:t>
            </a:r>
          </a:p>
        </p:txBody>
      </p:sp>
    </p:spTree>
    <p:extLst>
      <p:ext uri="{BB962C8B-B14F-4D97-AF65-F5344CB8AC3E}">
        <p14:creationId xmlns:p14="http://schemas.microsoft.com/office/powerpoint/2010/main" val="1194862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BD94887-6A10-4F62-8EE1-B2BCFA1F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op view of cubes connected with black lines">
            <a:extLst>
              <a:ext uri="{FF2B5EF4-FFF2-40B4-BE49-F238E27FC236}">
                <a16:creationId xmlns:a16="http://schemas.microsoft.com/office/drawing/2014/main" id="{9D9DDB3E-CD65-8BD8-D4B1-3EA183B53E12}"/>
              </a:ext>
            </a:extLst>
          </p:cNvPr>
          <p:cNvPicPr>
            <a:picLocks noChangeAspect="1"/>
          </p:cNvPicPr>
          <p:nvPr/>
        </p:nvPicPr>
        <p:blipFill rotWithShape="1">
          <a:blip r:embed="rId3">
            <a:alphaModFix amt="20000"/>
          </a:blip>
          <a:srcRect t="14732" b="10268"/>
          <a:stretch/>
        </p:blipFill>
        <p:spPr>
          <a:xfrm>
            <a:off x="20" y="10"/>
            <a:ext cx="12191980" cy="6857990"/>
          </a:xfrm>
          <a:prstGeom prst="rect">
            <a:avLst/>
          </a:prstGeom>
        </p:spPr>
      </p:pic>
      <p:pic>
        <p:nvPicPr>
          <p:cNvPr id="11" name="Picture 10">
            <a:extLst>
              <a:ext uri="{FF2B5EF4-FFF2-40B4-BE49-F238E27FC236}">
                <a16:creationId xmlns:a16="http://schemas.microsoft.com/office/drawing/2014/main" id="{A3D512BA-228A-4979-9312-ACD246E109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9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82FB8E8F-597A-2034-E3CC-81FA4475CB95}"/>
              </a:ext>
            </a:extLst>
          </p:cNvPr>
          <p:cNvSpPr>
            <a:spLocks noGrp="1"/>
          </p:cNvSpPr>
          <p:nvPr>
            <p:ph type="title"/>
          </p:nvPr>
        </p:nvSpPr>
        <p:spPr>
          <a:xfrm>
            <a:off x="685801" y="595085"/>
            <a:ext cx="9169399" cy="943429"/>
          </a:xfrm>
        </p:spPr>
        <p:txBody>
          <a:bodyPr>
            <a:normAutofit/>
          </a:bodyPr>
          <a:lstStyle/>
          <a:p>
            <a:r>
              <a:rPr lang="en-US" dirty="0">
                <a:latin typeface="Bahnschrift" panose="020B0502040204020203" pitchFamily="34" charset="0"/>
              </a:rPr>
              <a:t>Why use linked list over array?</a:t>
            </a:r>
          </a:p>
        </p:txBody>
      </p:sp>
      <p:sp>
        <p:nvSpPr>
          <p:cNvPr id="3" name="Content Placeholder 2">
            <a:extLst>
              <a:ext uri="{FF2B5EF4-FFF2-40B4-BE49-F238E27FC236}">
                <a16:creationId xmlns:a16="http://schemas.microsoft.com/office/drawing/2014/main" id="{4EECE237-85AF-B5AF-9CD0-30171FA7DA2A}"/>
              </a:ext>
            </a:extLst>
          </p:cNvPr>
          <p:cNvSpPr>
            <a:spLocks noGrp="1"/>
          </p:cNvSpPr>
          <p:nvPr>
            <p:ph idx="1"/>
          </p:nvPr>
        </p:nvSpPr>
        <p:spPr>
          <a:xfrm>
            <a:off x="685801" y="1538515"/>
            <a:ext cx="10809513" cy="4724400"/>
          </a:xfrm>
        </p:spPr>
        <p:txBody>
          <a:bodyPr>
            <a:normAutofit/>
          </a:bodyPr>
          <a:lstStyle/>
          <a:p>
            <a:pPr marL="0" indent="0">
              <a:lnSpc>
                <a:spcPct val="90000"/>
              </a:lnSpc>
              <a:buNone/>
            </a:pPr>
            <a:r>
              <a:rPr lang="en-US" sz="2200" dirty="0">
                <a:latin typeface="Bahnschrift" panose="020B0502040204020203" pitchFamily="34" charset="0"/>
              </a:rPr>
              <a:t>we were using array data structure to organize the group of elements that are to be stored individually in the memory. However, Array has its pro &amp; cons which must be known to decide the data structure which will be used throughout the program.</a:t>
            </a:r>
          </a:p>
          <a:p>
            <a:pPr>
              <a:lnSpc>
                <a:spcPct val="90000"/>
              </a:lnSpc>
            </a:pPr>
            <a:endParaRPr lang="en-US" sz="2200" dirty="0">
              <a:latin typeface="Bahnschrift" panose="020B0502040204020203" pitchFamily="34" charset="0"/>
            </a:endParaRPr>
          </a:p>
          <a:p>
            <a:pPr marL="0" indent="0">
              <a:lnSpc>
                <a:spcPct val="90000"/>
              </a:lnSpc>
              <a:buNone/>
            </a:pPr>
            <a:r>
              <a:rPr lang="en-US" sz="2200" u="sng" dirty="0">
                <a:latin typeface="Bahnschrift" panose="020B0502040204020203" pitchFamily="34" charset="0"/>
              </a:rPr>
              <a:t>Array contains following limitations:</a:t>
            </a:r>
          </a:p>
          <a:p>
            <a:pPr>
              <a:lnSpc>
                <a:spcPct val="90000"/>
              </a:lnSpc>
            </a:pPr>
            <a:endParaRPr lang="en-US" sz="2200" dirty="0">
              <a:latin typeface="Bahnschrift" panose="020B0502040204020203" pitchFamily="34" charset="0"/>
            </a:endParaRPr>
          </a:p>
          <a:p>
            <a:pPr marL="457200" indent="-457200">
              <a:lnSpc>
                <a:spcPct val="90000"/>
              </a:lnSpc>
              <a:buFont typeface="+mj-lt"/>
              <a:buAutoNum type="arabicPeriod"/>
            </a:pPr>
            <a:r>
              <a:rPr lang="en-US" sz="2200" dirty="0">
                <a:latin typeface="Bahnschrift" panose="020B0502040204020203" pitchFamily="34" charset="0"/>
              </a:rPr>
              <a:t>The size of array must be known in advance before using it in the program.</a:t>
            </a:r>
          </a:p>
          <a:p>
            <a:pPr marL="457200" indent="-457200">
              <a:lnSpc>
                <a:spcPct val="90000"/>
              </a:lnSpc>
              <a:buFont typeface="+mj-lt"/>
              <a:buAutoNum type="arabicPeriod"/>
            </a:pPr>
            <a:r>
              <a:rPr lang="en-US" sz="2200" dirty="0">
                <a:latin typeface="Bahnschrift" panose="020B0502040204020203" pitchFamily="34" charset="0"/>
              </a:rPr>
              <a:t>Increasing size of the array is a time taking process. It is almost impossible to expand the size of the array at run time.</a:t>
            </a:r>
          </a:p>
          <a:p>
            <a:pPr marL="457200" indent="-457200">
              <a:lnSpc>
                <a:spcPct val="90000"/>
              </a:lnSpc>
              <a:buFont typeface="+mj-lt"/>
              <a:buAutoNum type="arabicPeriod"/>
            </a:pPr>
            <a:r>
              <a:rPr lang="en-US" sz="2200" dirty="0">
                <a:latin typeface="Bahnschrift" panose="020B0502040204020203" pitchFamily="34" charset="0"/>
              </a:rPr>
              <a:t>All the elements in the array need to be contiguously stored in the memory. Inserting any element in the array needs shifting of all its predecessors.</a:t>
            </a:r>
          </a:p>
        </p:txBody>
      </p:sp>
    </p:spTree>
    <p:extLst>
      <p:ext uri="{BB962C8B-B14F-4D97-AF65-F5344CB8AC3E}">
        <p14:creationId xmlns:p14="http://schemas.microsoft.com/office/powerpoint/2010/main" val="4041116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0E3BA6-613C-9A38-CE89-C3DF324D7C72}"/>
              </a:ext>
            </a:extLst>
          </p:cNvPr>
          <p:cNvSpPr>
            <a:spLocks noGrp="1"/>
          </p:cNvSpPr>
          <p:nvPr>
            <p:ph idx="1"/>
          </p:nvPr>
        </p:nvSpPr>
        <p:spPr>
          <a:xfrm>
            <a:off x="696686" y="827314"/>
            <a:ext cx="10769600" cy="5471885"/>
          </a:xfrm>
        </p:spPr>
        <p:txBody>
          <a:bodyPr>
            <a:normAutofit/>
          </a:bodyPr>
          <a:lstStyle/>
          <a:p>
            <a:r>
              <a:rPr lang="en-US" sz="2400" dirty="0">
                <a:latin typeface="Bahnschrift" panose="020B0502040204020203" pitchFamily="34" charset="0"/>
              </a:rPr>
              <a:t>Linked list is the data structure which can overcome all the limitations of an array. Using linked list is useful because,</a:t>
            </a:r>
          </a:p>
          <a:p>
            <a:endParaRPr lang="en-US" sz="2400" dirty="0">
              <a:latin typeface="Bahnschrift" panose="020B0502040204020203" pitchFamily="34" charset="0"/>
            </a:endParaRPr>
          </a:p>
          <a:p>
            <a:r>
              <a:rPr lang="en-US" sz="2400" dirty="0">
                <a:latin typeface="Bahnschrift" panose="020B0502040204020203" pitchFamily="34" charset="0"/>
              </a:rPr>
              <a:t>It allocates the memory dynamically. All the nodes of linked list are non-contiguously stored in the memory and linked together with the help of pointers.</a:t>
            </a:r>
          </a:p>
          <a:p>
            <a:endParaRPr lang="en-US" sz="2400" dirty="0">
              <a:latin typeface="Bahnschrift" panose="020B0502040204020203" pitchFamily="34" charset="0"/>
            </a:endParaRPr>
          </a:p>
          <a:p>
            <a:r>
              <a:rPr lang="en-US" sz="2400" dirty="0">
                <a:latin typeface="Bahnschrift" panose="020B0502040204020203" pitchFamily="34" charset="0"/>
              </a:rPr>
              <a:t>Sizing is no longer a problem since we do not need to define its size at the time of declaration. List grows as per the program's demand and limited to the available memory space.</a:t>
            </a:r>
          </a:p>
        </p:txBody>
      </p:sp>
    </p:spTree>
    <p:extLst>
      <p:ext uri="{BB962C8B-B14F-4D97-AF65-F5344CB8AC3E}">
        <p14:creationId xmlns:p14="http://schemas.microsoft.com/office/powerpoint/2010/main" val="2042275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A37600B2-2EDB-1375-E97D-8B9A48293337}"/>
              </a:ext>
            </a:extLst>
          </p:cNvPr>
          <p:cNvSpPr>
            <a:spLocks noGrp="1"/>
          </p:cNvSpPr>
          <p:nvPr>
            <p:ph type="title"/>
          </p:nvPr>
        </p:nvSpPr>
        <p:spPr>
          <a:xfrm>
            <a:off x="649338" y="3765754"/>
            <a:ext cx="10903565" cy="1504335"/>
          </a:xfrm>
        </p:spPr>
        <p:txBody>
          <a:bodyPr vert="horz" lIns="91440" tIns="45720" rIns="91440" bIns="45720" rtlCol="0" anchor="b">
            <a:normAutofit/>
          </a:bodyPr>
          <a:lstStyle/>
          <a:p>
            <a:pPr algn="ctr"/>
            <a:r>
              <a:rPr lang="en-US" sz="4800"/>
              <a:t>Single linked lists</a:t>
            </a:r>
          </a:p>
        </p:txBody>
      </p:sp>
      <p:pic>
        <p:nvPicPr>
          <p:cNvPr id="6" name="Graphic 5" descr="Checkmark">
            <a:extLst>
              <a:ext uri="{FF2B5EF4-FFF2-40B4-BE49-F238E27FC236}">
                <a16:creationId xmlns:a16="http://schemas.microsoft.com/office/drawing/2014/main" id="{7D16B336-5CCA-9028-4DE3-35AA19E4DD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55619" y="960120"/>
            <a:ext cx="2491002" cy="249100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376610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709A45-C6F3-4CEE-AA0F-887FAC5CA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006091-A7E5-F2C7-8EDC-EE15423EB7DF}"/>
              </a:ext>
            </a:extLst>
          </p:cNvPr>
          <p:cNvSpPr>
            <a:spLocks noGrp="1"/>
          </p:cNvSpPr>
          <p:nvPr>
            <p:ph type="title"/>
          </p:nvPr>
        </p:nvSpPr>
        <p:spPr>
          <a:xfrm>
            <a:off x="685801" y="533400"/>
            <a:ext cx="10820400" cy="1177092"/>
          </a:xfrm>
        </p:spPr>
        <p:txBody>
          <a:bodyPr anchor="b">
            <a:normAutofit/>
          </a:bodyPr>
          <a:lstStyle/>
          <a:p>
            <a:pPr algn="ctr"/>
            <a:r>
              <a:rPr lang="en-US" sz="4400" b="1" dirty="0">
                <a:effectLst>
                  <a:outerShdw blurRad="38100" dist="38100" dir="2700000" algn="tl">
                    <a:srgbClr val="000000">
                      <a:alpha val="43137"/>
                    </a:srgbClr>
                  </a:outerShdw>
                </a:effectLst>
                <a:latin typeface="Bahnschrift" panose="020B0502040204020203" pitchFamily="34" charset="0"/>
              </a:rPr>
              <a:t>Single linked list</a:t>
            </a:r>
          </a:p>
        </p:txBody>
      </p:sp>
      <p:cxnSp>
        <p:nvCxnSpPr>
          <p:cNvPr id="10" name="Straight Connector 9">
            <a:extLst>
              <a:ext uri="{FF2B5EF4-FFF2-40B4-BE49-F238E27FC236}">
                <a16:creationId xmlns:a16="http://schemas.microsoft.com/office/drawing/2014/main" id="{26E963D7-0A73-484A-B8A2-DDBFEA123C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629" y="1850077"/>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C03BD68-E0DC-DBA2-CBF1-A2562E7D1101}"/>
              </a:ext>
            </a:extLst>
          </p:cNvPr>
          <p:cNvSpPr>
            <a:spLocks noGrp="1"/>
          </p:cNvSpPr>
          <p:nvPr>
            <p:ph idx="1"/>
          </p:nvPr>
        </p:nvSpPr>
        <p:spPr>
          <a:xfrm>
            <a:off x="685801" y="2243891"/>
            <a:ext cx="10820400" cy="4080705"/>
          </a:xfrm>
        </p:spPr>
        <p:txBody>
          <a:bodyPr anchor="t">
            <a:noAutofit/>
          </a:bodyPr>
          <a:lstStyle/>
          <a:p>
            <a:r>
              <a:rPr lang="en-US" sz="2000" dirty="0">
                <a:latin typeface="Bahnschrift" panose="020B0502040204020203" pitchFamily="34" charset="0"/>
              </a:rPr>
              <a:t>Single linked list can be defined as the collection of ordered set of elements. The number of elements may vary according to need of the program. </a:t>
            </a:r>
          </a:p>
          <a:p>
            <a:pPr marL="0" indent="0">
              <a:buNone/>
            </a:pPr>
            <a:endParaRPr lang="en-US" sz="2000" dirty="0">
              <a:latin typeface="Bahnschrift" panose="020B0502040204020203" pitchFamily="34" charset="0"/>
            </a:endParaRPr>
          </a:p>
          <a:p>
            <a:r>
              <a:rPr lang="en-US" sz="2000" dirty="0">
                <a:latin typeface="Bahnschrift" panose="020B0502040204020203" pitchFamily="34" charset="0"/>
              </a:rPr>
              <a:t>A node in the singly linked list consist of two parts: </a:t>
            </a:r>
            <a:r>
              <a:rPr lang="en-US" sz="2000" b="1" i="1" dirty="0">
                <a:latin typeface="Bahnschrift" panose="020B0502040204020203" pitchFamily="34" charset="0"/>
              </a:rPr>
              <a:t>1.data part  2.link part.</a:t>
            </a:r>
          </a:p>
          <a:p>
            <a:pPr marL="0" indent="0">
              <a:buNone/>
            </a:pPr>
            <a:endParaRPr lang="en-US" sz="2000" dirty="0">
              <a:latin typeface="Bahnschrift" panose="020B0502040204020203" pitchFamily="34" charset="0"/>
            </a:endParaRPr>
          </a:p>
          <a:p>
            <a:r>
              <a:rPr lang="en-US" sz="2000" dirty="0">
                <a:latin typeface="Bahnschrift" panose="020B0502040204020203" pitchFamily="34" charset="0"/>
              </a:rPr>
              <a:t> </a:t>
            </a:r>
            <a:r>
              <a:rPr lang="en-US" sz="2000" b="1" i="1" dirty="0">
                <a:latin typeface="Bahnschrift" panose="020B0502040204020203" pitchFamily="34" charset="0"/>
              </a:rPr>
              <a:t>Data part </a:t>
            </a:r>
            <a:r>
              <a:rPr lang="en-US" sz="2000" dirty="0">
                <a:latin typeface="Bahnschrift" panose="020B0502040204020203" pitchFamily="34" charset="0"/>
              </a:rPr>
              <a:t>of the node stores actual information that is to be represented by the node while the </a:t>
            </a:r>
            <a:r>
              <a:rPr lang="en-US" sz="2000" b="1" i="1" dirty="0">
                <a:latin typeface="Bahnschrift" panose="020B0502040204020203" pitchFamily="34" charset="0"/>
              </a:rPr>
              <a:t>link part </a:t>
            </a:r>
            <a:r>
              <a:rPr lang="en-US" sz="2000" dirty="0">
                <a:latin typeface="Bahnschrift" panose="020B0502040204020203" pitchFamily="34" charset="0"/>
              </a:rPr>
              <a:t>of the node stores the address of its immediate successor.</a:t>
            </a:r>
          </a:p>
          <a:p>
            <a:endParaRPr lang="en-US" sz="2000" dirty="0">
              <a:latin typeface="Bahnschrift" panose="020B0502040204020203" pitchFamily="34" charset="0"/>
            </a:endParaRPr>
          </a:p>
          <a:p>
            <a:r>
              <a:rPr lang="en-US" sz="2000" dirty="0">
                <a:latin typeface="Bahnschrift" panose="020B0502040204020203" pitchFamily="34" charset="0"/>
              </a:rPr>
              <a:t>One way chain or singly linked list can be traversed only in one direction. In other words, we can say that each node contains only next pointer, therefore we can not traverse the list in the reverse direction.</a:t>
            </a:r>
          </a:p>
        </p:txBody>
      </p:sp>
    </p:spTree>
    <p:extLst>
      <p:ext uri="{BB962C8B-B14F-4D97-AF65-F5344CB8AC3E}">
        <p14:creationId xmlns:p14="http://schemas.microsoft.com/office/powerpoint/2010/main" val="20296671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1268</TotalTime>
  <Words>2643</Words>
  <Application>Microsoft Office PowerPoint</Application>
  <PresentationFormat>Widescreen</PresentationFormat>
  <Paragraphs>240</Paragraphs>
  <Slides>45</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Arial</vt:lpstr>
      <vt:lpstr>Bahnschrift</vt:lpstr>
      <vt:lpstr>Calibri</vt:lpstr>
      <vt:lpstr>Calibri Light</vt:lpstr>
      <vt:lpstr>inter-regular</vt:lpstr>
      <vt:lpstr>times new roman</vt:lpstr>
      <vt:lpstr>Wingdings</vt:lpstr>
      <vt:lpstr>Celestial</vt:lpstr>
      <vt:lpstr>DATA STRUCTURE</vt:lpstr>
      <vt:lpstr>Linked lists</vt:lpstr>
      <vt:lpstr>topics</vt:lpstr>
      <vt:lpstr>Introduction: what is the linked-list?</vt:lpstr>
      <vt:lpstr>Uses of Linked List</vt:lpstr>
      <vt:lpstr>Why use linked list over array?</vt:lpstr>
      <vt:lpstr>PowerPoint Presentation</vt:lpstr>
      <vt:lpstr>Single linked lists</vt:lpstr>
      <vt:lpstr>Single linked list</vt:lpstr>
      <vt:lpstr>PowerPoint Presentation</vt:lpstr>
      <vt:lpstr>Operations on Single Linked List</vt:lpstr>
      <vt:lpstr>Node Creation</vt:lpstr>
      <vt:lpstr>Insertion</vt:lpstr>
      <vt:lpstr>Insertion at beginning</vt:lpstr>
      <vt:lpstr>PowerPoint Presentation</vt:lpstr>
      <vt:lpstr>Refer to example 1 for code demonstration</vt:lpstr>
      <vt:lpstr>Insertion at the end</vt:lpstr>
      <vt:lpstr>Insertion at the end: First case</vt:lpstr>
      <vt:lpstr>Insertion at the end: second case</vt:lpstr>
      <vt:lpstr>Insertion at the end: second case</vt:lpstr>
      <vt:lpstr>PowerPoint Presentation</vt:lpstr>
      <vt:lpstr>Refer to example 2 for code demonstration</vt:lpstr>
      <vt:lpstr>Insertion after specified Node</vt:lpstr>
      <vt:lpstr>Insertion after specified Node</vt:lpstr>
      <vt:lpstr>PowerPoint Presentation</vt:lpstr>
      <vt:lpstr>Refer to example 3 for code demonstration</vt:lpstr>
      <vt:lpstr>Deletion and Traversing</vt:lpstr>
      <vt:lpstr>Deletion at beginning</vt:lpstr>
      <vt:lpstr>PowerPoint Presentation</vt:lpstr>
      <vt:lpstr>Refer to example 4 for code demonstration</vt:lpstr>
      <vt:lpstr>Deletion at the end</vt:lpstr>
      <vt:lpstr>Deletion at the end: First scenario</vt:lpstr>
      <vt:lpstr>Deletion at the end: second scenario</vt:lpstr>
      <vt:lpstr>Deletion at the end: second scenario</vt:lpstr>
      <vt:lpstr>PowerPoint Presentation</vt:lpstr>
      <vt:lpstr>Refer to example 5 for code demonstration</vt:lpstr>
      <vt:lpstr>Deletion after the specified node</vt:lpstr>
      <vt:lpstr>Deletion after the specified node</vt:lpstr>
      <vt:lpstr>PowerPoint Presentation</vt:lpstr>
      <vt:lpstr>Refer to example 6 for code demonstration</vt:lpstr>
      <vt:lpstr>Traversing in singly linked list</vt:lpstr>
      <vt:lpstr>Refer to example 7 for code demonstration</vt:lpstr>
      <vt:lpstr>Searching</vt:lpstr>
      <vt:lpstr>Refer to example 8 for code demonstration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STRUCTURE</dc:title>
  <dc:creator>Mostafa Hesham Mohammed Zaki Hassan 2001116</dc:creator>
  <cp:lastModifiedBy>Mostafa Hesham Mohammed Zaki Hassan 2001116</cp:lastModifiedBy>
  <cp:revision>3</cp:revision>
  <dcterms:created xsi:type="dcterms:W3CDTF">2023-08-06T05:24:11Z</dcterms:created>
  <dcterms:modified xsi:type="dcterms:W3CDTF">2023-08-07T02:32:24Z</dcterms:modified>
</cp:coreProperties>
</file>